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56" r:id="rId2"/>
    <p:sldId id="280" r:id="rId3"/>
    <p:sldId id="276" r:id="rId4"/>
    <p:sldId id="277" r:id="rId5"/>
    <p:sldId id="257" r:id="rId6"/>
    <p:sldId id="279" r:id="rId7"/>
    <p:sldId id="283" r:id="rId8"/>
    <p:sldId id="278" r:id="rId9"/>
    <p:sldId id="282" r:id="rId10"/>
    <p:sldId id="281" r:id="rId11"/>
    <p:sldId id="274" r:id="rId12"/>
    <p:sldId id="258" r:id="rId13"/>
    <p:sldId id="259" r:id="rId14"/>
    <p:sldId id="275"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Lst>
  <p:sldSz cx="12192000" cy="6858000"/>
  <p:notesSz cx="6808788" cy="99409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12E4"/>
    <a:srgbClr val="B11F92"/>
    <a:srgbClr val="42A09C"/>
    <a:srgbClr val="461B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244299C2-4431-4C0D-8382-0B9A12C871AC}" type="datetimeFigureOut">
              <a:rPr lang="it-IT" smtClean="0"/>
              <a:t>19/07/2018</a:t>
            </a:fld>
            <a:endParaRPr lang="it-IT"/>
          </a:p>
        </p:txBody>
      </p:sp>
      <p:sp>
        <p:nvSpPr>
          <p:cNvPr id="4" name="Segnaposto piè di pagina 3"/>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01B4C8D8-18DE-47CE-89A9-F210DA1980A8}" type="slidenum">
              <a:rPr lang="it-IT" smtClean="0"/>
              <a:t>‹N›</a:t>
            </a:fld>
            <a:endParaRPr lang="it-IT"/>
          </a:p>
        </p:txBody>
      </p:sp>
    </p:spTree>
    <p:extLst>
      <p:ext uri="{BB962C8B-B14F-4D97-AF65-F5344CB8AC3E}">
        <p14:creationId xmlns:p14="http://schemas.microsoft.com/office/powerpoint/2010/main" val="27744354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090984F-2727-4EAD-97C8-42F819A35A89}" type="datetimeFigureOut">
              <a:rPr lang="it-IT" smtClean="0"/>
              <a:t>19/07/2018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4B7DC4B-F8D8-4E4D-8EAD-1F34ED5886FE}" type="slidenum">
              <a:rPr lang="it-IT" smtClean="0"/>
              <a:t>‹N›</a:t>
            </a:fld>
            <a:endParaRPr lang="it-IT"/>
          </a:p>
        </p:txBody>
      </p:sp>
    </p:spTree>
    <p:extLst>
      <p:ext uri="{BB962C8B-B14F-4D97-AF65-F5344CB8AC3E}">
        <p14:creationId xmlns:p14="http://schemas.microsoft.com/office/powerpoint/2010/main" val="4168617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090984F-2727-4EAD-97C8-42F819A35A89}" type="datetimeFigureOut">
              <a:rPr lang="it-IT" smtClean="0"/>
              <a:t>19/07/2018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4B7DC4B-F8D8-4E4D-8EAD-1F34ED5886FE}" type="slidenum">
              <a:rPr lang="it-IT" smtClean="0"/>
              <a:t>‹N›</a:t>
            </a:fld>
            <a:endParaRPr lang="it-IT"/>
          </a:p>
        </p:txBody>
      </p:sp>
    </p:spTree>
    <p:extLst>
      <p:ext uri="{BB962C8B-B14F-4D97-AF65-F5344CB8AC3E}">
        <p14:creationId xmlns:p14="http://schemas.microsoft.com/office/powerpoint/2010/main" val="3620278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090984F-2727-4EAD-97C8-42F819A35A89}" type="datetimeFigureOut">
              <a:rPr lang="it-IT" smtClean="0"/>
              <a:t>19/07/2018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4B7DC4B-F8D8-4E4D-8EAD-1F34ED5886FE}" type="slidenum">
              <a:rPr lang="it-IT" smtClean="0"/>
              <a:t>‹N›</a:t>
            </a:fld>
            <a:endParaRPr lang="it-IT"/>
          </a:p>
        </p:txBody>
      </p:sp>
    </p:spTree>
    <p:extLst>
      <p:ext uri="{BB962C8B-B14F-4D97-AF65-F5344CB8AC3E}">
        <p14:creationId xmlns:p14="http://schemas.microsoft.com/office/powerpoint/2010/main" val="1007072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090984F-2727-4EAD-97C8-42F819A35A89}" type="datetimeFigureOut">
              <a:rPr lang="it-IT" smtClean="0"/>
              <a:t>19/07/2018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4B7DC4B-F8D8-4E4D-8EAD-1F34ED5886FE}" type="slidenum">
              <a:rPr lang="it-IT" smtClean="0"/>
              <a:t>‹N›</a:t>
            </a:fld>
            <a:endParaRPr lang="it-IT"/>
          </a:p>
        </p:txBody>
      </p:sp>
    </p:spTree>
    <p:extLst>
      <p:ext uri="{BB962C8B-B14F-4D97-AF65-F5344CB8AC3E}">
        <p14:creationId xmlns:p14="http://schemas.microsoft.com/office/powerpoint/2010/main" val="3682817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090984F-2727-4EAD-97C8-42F819A35A89}" type="datetimeFigureOut">
              <a:rPr lang="it-IT" smtClean="0"/>
              <a:t>19/07/2018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4B7DC4B-F8D8-4E4D-8EAD-1F34ED5886FE}" type="slidenum">
              <a:rPr lang="it-IT" smtClean="0"/>
              <a:t>‹N›</a:t>
            </a:fld>
            <a:endParaRPr lang="it-IT"/>
          </a:p>
        </p:txBody>
      </p:sp>
    </p:spTree>
    <p:extLst>
      <p:ext uri="{BB962C8B-B14F-4D97-AF65-F5344CB8AC3E}">
        <p14:creationId xmlns:p14="http://schemas.microsoft.com/office/powerpoint/2010/main" val="3589919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090984F-2727-4EAD-97C8-42F819A35A89}" type="datetimeFigureOut">
              <a:rPr lang="it-IT" smtClean="0"/>
              <a:t>19/07/2018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4B7DC4B-F8D8-4E4D-8EAD-1F34ED5886FE}" type="slidenum">
              <a:rPr lang="it-IT" smtClean="0"/>
              <a:t>‹N›</a:t>
            </a:fld>
            <a:endParaRPr lang="it-IT"/>
          </a:p>
        </p:txBody>
      </p:sp>
    </p:spTree>
    <p:extLst>
      <p:ext uri="{BB962C8B-B14F-4D97-AF65-F5344CB8AC3E}">
        <p14:creationId xmlns:p14="http://schemas.microsoft.com/office/powerpoint/2010/main" val="1204773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090984F-2727-4EAD-97C8-42F819A35A89}" type="datetimeFigureOut">
              <a:rPr lang="it-IT" smtClean="0"/>
              <a:t>19/07/2018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4B7DC4B-F8D8-4E4D-8EAD-1F34ED5886FE}" type="slidenum">
              <a:rPr lang="it-IT" smtClean="0"/>
              <a:t>‹N›</a:t>
            </a:fld>
            <a:endParaRPr lang="it-IT"/>
          </a:p>
        </p:txBody>
      </p:sp>
    </p:spTree>
    <p:extLst>
      <p:ext uri="{BB962C8B-B14F-4D97-AF65-F5344CB8AC3E}">
        <p14:creationId xmlns:p14="http://schemas.microsoft.com/office/powerpoint/2010/main" val="1367622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090984F-2727-4EAD-97C8-42F819A35A89}" type="datetimeFigureOut">
              <a:rPr lang="it-IT" smtClean="0"/>
              <a:t>19/07/2018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4B7DC4B-F8D8-4E4D-8EAD-1F34ED5886FE}" type="slidenum">
              <a:rPr lang="it-IT" smtClean="0"/>
              <a:t>‹N›</a:t>
            </a:fld>
            <a:endParaRPr lang="it-IT"/>
          </a:p>
        </p:txBody>
      </p:sp>
    </p:spTree>
    <p:extLst>
      <p:ext uri="{BB962C8B-B14F-4D97-AF65-F5344CB8AC3E}">
        <p14:creationId xmlns:p14="http://schemas.microsoft.com/office/powerpoint/2010/main" val="945925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090984F-2727-4EAD-97C8-42F819A35A89}" type="datetimeFigureOut">
              <a:rPr lang="it-IT" smtClean="0"/>
              <a:t>19/07/2018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4B7DC4B-F8D8-4E4D-8EAD-1F34ED5886FE}" type="slidenum">
              <a:rPr lang="it-IT" smtClean="0"/>
              <a:t>‹N›</a:t>
            </a:fld>
            <a:endParaRPr lang="it-IT"/>
          </a:p>
        </p:txBody>
      </p:sp>
    </p:spTree>
    <p:extLst>
      <p:ext uri="{BB962C8B-B14F-4D97-AF65-F5344CB8AC3E}">
        <p14:creationId xmlns:p14="http://schemas.microsoft.com/office/powerpoint/2010/main" val="4043719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090984F-2727-4EAD-97C8-42F819A35A89}" type="datetimeFigureOut">
              <a:rPr lang="it-IT" smtClean="0"/>
              <a:t>19/07/2018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4B7DC4B-F8D8-4E4D-8EAD-1F34ED5886FE}" type="slidenum">
              <a:rPr lang="it-IT" smtClean="0"/>
              <a:t>‹N›</a:t>
            </a:fld>
            <a:endParaRPr lang="it-IT"/>
          </a:p>
        </p:txBody>
      </p:sp>
    </p:spTree>
    <p:extLst>
      <p:ext uri="{BB962C8B-B14F-4D97-AF65-F5344CB8AC3E}">
        <p14:creationId xmlns:p14="http://schemas.microsoft.com/office/powerpoint/2010/main" val="130784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090984F-2727-4EAD-97C8-42F819A35A89}" type="datetimeFigureOut">
              <a:rPr lang="it-IT" smtClean="0"/>
              <a:t>19/07/2018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4B7DC4B-F8D8-4E4D-8EAD-1F34ED5886FE}" type="slidenum">
              <a:rPr lang="it-IT" smtClean="0"/>
              <a:t>‹N›</a:t>
            </a:fld>
            <a:endParaRPr lang="it-IT"/>
          </a:p>
        </p:txBody>
      </p:sp>
    </p:spTree>
    <p:extLst>
      <p:ext uri="{BB962C8B-B14F-4D97-AF65-F5344CB8AC3E}">
        <p14:creationId xmlns:p14="http://schemas.microsoft.com/office/powerpoint/2010/main" val="578459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0984F-2727-4EAD-97C8-42F819A35A89}" type="datetimeFigureOut">
              <a:rPr lang="it-IT" smtClean="0"/>
              <a:t>19/07/2018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7DC4B-F8D8-4E4D-8EAD-1F34ED5886FE}" type="slidenum">
              <a:rPr lang="it-IT" smtClean="0"/>
              <a:t>‹N›</a:t>
            </a:fld>
            <a:endParaRPr lang="it-IT"/>
          </a:p>
        </p:txBody>
      </p:sp>
    </p:spTree>
    <p:extLst>
      <p:ext uri="{BB962C8B-B14F-4D97-AF65-F5344CB8AC3E}">
        <p14:creationId xmlns:p14="http://schemas.microsoft.com/office/powerpoint/2010/main" val="1358501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txBox="1">
            <a:spLocks/>
          </p:cNvSpPr>
          <p:nvPr/>
        </p:nvSpPr>
        <p:spPr>
          <a:xfrm>
            <a:off x="242597" y="449695"/>
            <a:ext cx="11663264" cy="61563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b="1" dirty="0">
                <a:solidFill>
                  <a:srgbClr val="0070C0"/>
                </a:solidFill>
              </a:rPr>
              <a:t>A New Successful Economic, Industrial, Financial, Territorial Management </a:t>
            </a:r>
            <a:r>
              <a:rPr lang="en-US" sz="3600" b="1" dirty="0" smtClean="0">
                <a:solidFill>
                  <a:srgbClr val="0070C0"/>
                </a:solidFill>
              </a:rPr>
              <a:t>Model SDGs </a:t>
            </a:r>
            <a:r>
              <a:rPr lang="en-US" sz="3600" b="1" dirty="0">
                <a:solidFill>
                  <a:srgbClr val="0070C0"/>
                </a:solidFill>
              </a:rPr>
              <a:t>&amp; Circular </a:t>
            </a:r>
            <a:r>
              <a:rPr lang="en-US" sz="3600" b="1" dirty="0" smtClean="0">
                <a:solidFill>
                  <a:srgbClr val="0070C0"/>
                </a:solidFill>
              </a:rPr>
              <a:t>Economy</a:t>
            </a:r>
          </a:p>
          <a:p>
            <a:r>
              <a:rPr lang="it-IT" b="1" dirty="0" smtClean="0">
                <a:solidFill>
                  <a:srgbClr val="002060"/>
                </a:solidFill>
              </a:rPr>
              <a:t> </a:t>
            </a:r>
            <a:r>
              <a:rPr lang="it-IT" sz="2800" b="1" dirty="0" smtClean="0">
                <a:solidFill>
                  <a:srgbClr val="002060"/>
                </a:solidFill>
              </a:rPr>
              <a:t>Movimento </a:t>
            </a:r>
            <a:r>
              <a:rPr lang="it-IT" sz="2800" b="1" dirty="0">
                <a:solidFill>
                  <a:srgbClr val="002060"/>
                </a:solidFill>
              </a:rPr>
              <a:t>E</a:t>
            </a:r>
            <a:r>
              <a:rPr lang="it-IT" sz="2800" b="1" dirty="0" smtClean="0">
                <a:solidFill>
                  <a:srgbClr val="002060"/>
                </a:solidFill>
              </a:rPr>
              <a:t>uropeo </a:t>
            </a:r>
            <a:r>
              <a:rPr lang="it-IT" sz="2800" dirty="0" smtClean="0">
                <a:solidFill>
                  <a:srgbClr val="002060"/>
                </a:solidFill>
              </a:rPr>
              <a:t>Italia</a:t>
            </a:r>
          </a:p>
          <a:p>
            <a:r>
              <a:rPr lang="it-IT" b="1" dirty="0" smtClean="0">
                <a:solidFill>
                  <a:srgbClr val="002060"/>
                </a:solidFill>
              </a:rPr>
              <a:t>Bologna, 19 luglio 2018</a:t>
            </a:r>
          </a:p>
          <a:p>
            <a:endParaRPr lang="it-IT" b="1" dirty="0" smtClean="0">
              <a:solidFill>
                <a:srgbClr val="002060"/>
              </a:solidFill>
            </a:endParaRPr>
          </a:p>
          <a:p>
            <a:r>
              <a:rPr lang="it-IT" sz="3200" b="1" dirty="0">
                <a:solidFill>
                  <a:srgbClr val="FE9E0C"/>
                </a:solidFill>
              </a:rPr>
              <a:t>Il contributo delle Regioni </a:t>
            </a:r>
            <a:r>
              <a:rPr lang="it-IT" sz="3200" b="1" dirty="0" smtClean="0">
                <a:solidFill>
                  <a:srgbClr val="FE9E0C"/>
                </a:solidFill>
              </a:rPr>
              <a:t>al </a:t>
            </a:r>
            <a:r>
              <a:rPr lang="it-IT" sz="3200" b="1" i="1" dirty="0" smtClean="0">
                <a:solidFill>
                  <a:srgbClr val="FE9E0C"/>
                </a:solidFill>
              </a:rPr>
              <a:t>Programma nazionale di Riforma 2018</a:t>
            </a:r>
            <a:endParaRPr lang="it-IT" sz="3200" b="1" i="1" dirty="0">
              <a:solidFill>
                <a:srgbClr val="FE9E0C"/>
              </a:solidFill>
            </a:endParaRPr>
          </a:p>
          <a:p>
            <a:r>
              <a:rPr lang="it-IT" sz="3200" b="1" i="1" dirty="0" smtClean="0">
                <a:solidFill>
                  <a:srgbClr val="FE9E0C"/>
                </a:solidFill>
              </a:rPr>
              <a:t>PNR 2018</a:t>
            </a:r>
            <a:r>
              <a:rPr lang="it-IT" sz="3200" b="1" dirty="0" smtClean="0">
                <a:solidFill>
                  <a:srgbClr val="FE9E0C"/>
                </a:solidFill>
              </a:rPr>
              <a:t>: analisi dei dati</a:t>
            </a:r>
          </a:p>
          <a:p>
            <a:endParaRPr lang="it-IT" sz="2000" b="1" i="1" dirty="0" smtClean="0">
              <a:solidFill>
                <a:srgbClr val="002060"/>
              </a:solidFill>
            </a:endParaRPr>
          </a:p>
          <a:p>
            <a:endParaRPr lang="it-IT" sz="2000" b="1" i="1" dirty="0" smtClean="0">
              <a:solidFill>
                <a:srgbClr val="002060"/>
              </a:solidFill>
            </a:endParaRPr>
          </a:p>
          <a:p>
            <a:r>
              <a:rPr lang="it-IT" sz="2800" b="1" i="1" dirty="0" smtClean="0">
                <a:solidFill>
                  <a:srgbClr val="002060"/>
                </a:solidFill>
              </a:rPr>
              <a:t>Cecilia Cellai</a:t>
            </a:r>
          </a:p>
          <a:p>
            <a:r>
              <a:rPr lang="it-IT" sz="2800" b="1" i="1" dirty="0" smtClean="0">
                <a:solidFill>
                  <a:srgbClr val="002060"/>
                </a:solidFill>
              </a:rPr>
              <a:t>Dirigente </a:t>
            </a:r>
            <a:r>
              <a:rPr lang="it-IT" sz="2800" b="1" i="1" dirty="0">
                <a:solidFill>
                  <a:srgbClr val="002060"/>
                </a:solidFill>
              </a:rPr>
              <a:t>Settore Sviluppo </a:t>
            </a:r>
            <a:r>
              <a:rPr lang="it-IT" sz="2800" b="1" i="1" dirty="0" smtClean="0">
                <a:solidFill>
                  <a:srgbClr val="002060"/>
                </a:solidFill>
              </a:rPr>
              <a:t>sostenibile e </a:t>
            </a:r>
            <a:r>
              <a:rPr lang="it-IT" sz="2800" b="1" i="1" dirty="0" err="1" smtClean="0">
                <a:solidFill>
                  <a:srgbClr val="002060"/>
                </a:solidFill>
              </a:rPr>
              <a:t>Regional</a:t>
            </a:r>
            <a:r>
              <a:rPr lang="it-IT" sz="2800" b="1" i="1" dirty="0" smtClean="0">
                <a:solidFill>
                  <a:srgbClr val="002060"/>
                </a:solidFill>
              </a:rPr>
              <a:t> Team PNR – </a:t>
            </a:r>
            <a:r>
              <a:rPr lang="it-IT" sz="2800" b="1" i="1" dirty="0" err="1" smtClean="0">
                <a:solidFill>
                  <a:srgbClr val="002060"/>
                </a:solidFill>
              </a:rPr>
              <a:t>Re.Te.PNR</a:t>
            </a:r>
            <a:r>
              <a:rPr lang="it-IT" sz="2800" i="1" dirty="0" smtClean="0">
                <a:solidFill>
                  <a:srgbClr val="002060"/>
                </a:solidFill>
              </a:rPr>
              <a:t> </a:t>
            </a:r>
          </a:p>
          <a:p>
            <a:r>
              <a:rPr lang="it-IT" sz="2800" b="1" i="1" dirty="0" smtClean="0">
                <a:solidFill>
                  <a:srgbClr val="002060"/>
                </a:solidFill>
              </a:rPr>
              <a:t>Tecnostruttura delle Regioni per il FSE</a:t>
            </a:r>
          </a:p>
          <a:p>
            <a:endParaRPr lang="it-IT" dirty="0" smtClean="0">
              <a:solidFill>
                <a:srgbClr val="FE9E0C"/>
              </a:solidFill>
            </a:endParaRPr>
          </a:p>
          <a:p>
            <a:endParaRPr lang="it-IT" sz="2000" b="1" i="1" dirty="0" smtClean="0">
              <a:solidFill>
                <a:schemeClr val="accent3">
                  <a:lumMod val="25000"/>
                </a:schemeClr>
              </a:solidFill>
            </a:endParaRPr>
          </a:p>
          <a:p>
            <a:endParaRPr lang="it-IT" dirty="0" smtClean="0">
              <a:solidFill>
                <a:srgbClr val="FE9E0C"/>
              </a:solidFill>
            </a:endParaRPr>
          </a:p>
          <a:p>
            <a:endParaRPr lang="it-IT" dirty="0" smtClean="0"/>
          </a:p>
          <a:p>
            <a:endParaRPr lang="it-IT" dirty="0"/>
          </a:p>
        </p:txBody>
      </p:sp>
    </p:spTree>
    <p:extLst>
      <p:ext uri="{BB962C8B-B14F-4D97-AF65-F5344CB8AC3E}">
        <p14:creationId xmlns:p14="http://schemas.microsoft.com/office/powerpoint/2010/main" val="4020166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400" b="1" kern="0" dirty="0">
                <a:solidFill>
                  <a:srgbClr val="FF0000"/>
                </a:solidFill>
                <a:latin typeface="Arial"/>
              </a:rPr>
              <a:t>Valore aggiunto del contributo delle Regioni al PNR</a:t>
            </a:r>
            <a:br>
              <a:rPr lang="it-IT" sz="2400" b="1" kern="0" dirty="0">
                <a:solidFill>
                  <a:srgbClr val="FF0000"/>
                </a:solidFill>
                <a:latin typeface="Arial"/>
              </a:rPr>
            </a:br>
            <a:r>
              <a:rPr lang="it-IT" sz="2400" b="1" kern="0" dirty="0">
                <a:solidFill>
                  <a:srgbClr val="002060"/>
                </a:solidFill>
                <a:latin typeface="Arial"/>
              </a:rPr>
              <a:t>l’</a:t>
            </a:r>
            <a:r>
              <a:rPr lang="it-IT" sz="2400" b="1" kern="0" dirty="0">
                <a:solidFill>
                  <a:srgbClr val="00235A"/>
                </a:solidFill>
                <a:latin typeface="Arial"/>
              </a:rPr>
              <a:t>Agenda 2030 per lo sviluppo sostenibile</a:t>
            </a:r>
            <a:endParaRPr lang="it-IT" dirty="0"/>
          </a:p>
        </p:txBody>
      </p:sp>
      <p:sp>
        <p:nvSpPr>
          <p:cNvPr id="3" name="Segnaposto contenuto 2"/>
          <p:cNvSpPr>
            <a:spLocks noGrp="1"/>
          </p:cNvSpPr>
          <p:nvPr>
            <p:ph idx="1"/>
          </p:nvPr>
        </p:nvSpPr>
        <p:spPr>
          <a:xfrm>
            <a:off x="838200" y="1604865"/>
            <a:ext cx="10515600" cy="4572098"/>
          </a:xfrm>
        </p:spPr>
        <p:txBody>
          <a:bodyPr>
            <a:normAutofit fontScale="92500" lnSpcReduction="10000"/>
          </a:bodyPr>
          <a:lstStyle/>
          <a:p>
            <a:pPr marL="0" lvl="0" indent="0" algn="just" eaLnBrk="0" fontAlgn="base" hangingPunct="0">
              <a:lnSpc>
                <a:spcPct val="100000"/>
              </a:lnSpc>
              <a:spcBef>
                <a:spcPct val="20000"/>
              </a:spcBef>
              <a:spcAft>
                <a:spcPct val="0"/>
              </a:spcAft>
              <a:buClr>
                <a:srgbClr val="FF9900"/>
              </a:buClr>
              <a:buSzPct val="75000"/>
              <a:buNone/>
            </a:pPr>
            <a:r>
              <a:rPr lang="it-IT" sz="2400" b="1" kern="0" dirty="0" smtClean="0">
                <a:solidFill>
                  <a:srgbClr val="00235A"/>
                </a:solidFill>
                <a:latin typeface="Arial"/>
              </a:rPr>
              <a:t>Dal PNR </a:t>
            </a:r>
            <a:r>
              <a:rPr lang="it-IT" sz="2400" b="1" kern="0" dirty="0">
                <a:solidFill>
                  <a:srgbClr val="00235A"/>
                </a:solidFill>
                <a:latin typeface="Arial"/>
              </a:rPr>
              <a:t>2017:</a:t>
            </a: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ü"/>
            </a:pPr>
            <a:r>
              <a:rPr lang="it-IT" sz="2000" kern="0" dirty="0">
                <a:solidFill>
                  <a:srgbClr val="00235A"/>
                </a:solidFill>
                <a:latin typeface="Arial"/>
              </a:rPr>
              <a:t>nella logica di </a:t>
            </a:r>
            <a:r>
              <a:rPr lang="it-IT" sz="2000" b="1" kern="0" dirty="0">
                <a:solidFill>
                  <a:srgbClr val="00235A"/>
                </a:solidFill>
                <a:latin typeface="Arial"/>
              </a:rPr>
              <a:t>coerente inserimento della programmazione regionale nel più ampio contesto globale</a:t>
            </a:r>
            <a:r>
              <a:rPr lang="it-IT" sz="2000" kern="0" dirty="0">
                <a:solidFill>
                  <a:srgbClr val="00235A"/>
                </a:solidFill>
                <a:latin typeface="Arial"/>
              </a:rPr>
              <a:t>, nel contributo delle Regioni al PNR 2017, </a:t>
            </a:r>
            <a:r>
              <a:rPr lang="it-IT" sz="2000" kern="0" dirty="0" err="1">
                <a:solidFill>
                  <a:srgbClr val="00235A"/>
                </a:solidFill>
                <a:latin typeface="Arial"/>
              </a:rPr>
              <a:t>macromisure</a:t>
            </a:r>
            <a:r>
              <a:rPr lang="it-IT" sz="2000" kern="0" dirty="0">
                <a:solidFill>
                  <a:srgbClr val="00235A"/>
                </a:solidFill>
                <a:latin typeface="Arial"/>
              </a:rPr>
              <a:t> e risultati attesi sono stati ricondotti </a:t>
            </a:r>
            <a:r>
              <a:rPr lang="it-IT" sz="2000" b="1" kern="0" dirty="0">
                <a:solidFill>
                  <a:srgbClr val="00235A"/>
                </a:solidFill>
                <a:latin typeface="Arial"/>
              </a:rPr>
              <a:t>in risposta a specifici obiettivi o sotto </a:t>
            </a:r>
            <a:r>
              <a:rPr lang="it-IT" sz="2000" b="1" i="1" kern="0" dirty="0">
                <a:solidFill>
                  <a:srgbClr val="00235A"/>
                </a:solidFill>
                <a:latin typeface="Arial"/>
              </a:rPr>
              <a:t>target</a:t>
            </a:r>
            <a:r>
              <a:rPr lang="it-IT" sz="2000" b="1" kern="0" dirty="0">
                <a:solidFill>
                  <a:srgbClr val="00235A"/>
                </a:solidFill>
                <a:latin typeface="Arial"/>
              </a:rPr>
              <a:t> dello sviluppo sostenibile dell’Agenda 2030 delle Nazioni Unite (</a:t>
            </a:r>
            <a:r>
              <a:rPr lang="it-IT" sz="2000" b="1" i="1" kern="0" dirty="0" err="1">
                <a:solidFill>
                  <a:srgbClr val="00235A"/>
                </a:solidFill>
                <a:latin typeface="Arial"/>
              </a:rPr>
              <a:t>Sustainable</a:t>
            </a:r>
            <a:r>
              <a:rPr lang="it-IT" sz="2000" b="1" i="1" kern="0" dirty="0">
                <a:solidFill>
                  <a:srgbClr val="00235A"/>
                </a:solidFill>
                <a:latin typeface="Arial"/>
              </a:rPr>
              <a:t> Development </a:t>
            </a:r>
            <a:r>
              <a:rPr lang="it-IT" sz="2000" b="1" i="1" kern="0" dirty="0" err="1">
                <a:solidFill>
                  <a:srgbClr val="00235A"/>
                </a:solidFill>
                <a:latin typeface="Arial"/>
              </a:rPr>
              <a:t>Goals</a:t>
            </a:r>
            <a:r>
              <a:rPr lang="it-IT" sz="2000" b="1" kern="0" dirty="0">
                <a:solidFill>
                  <a:srgbClr val="00235A"/>
                </a:solidFill>
                <a:latin typeface="Arial"/>
              </a:rPr>
              <a:t>, </a:t>
            </a:r>
            <a:r>
              <a:rPr lang="it-IT" sz="2000" b="1" kern="0" dirty="0" err="1">
                <a:solidFill>
                  <a:srgbClr val="00235A"/>
                </a:solidFill>
                <a:latin typeface="Arial"/>
              </a:rPr>
              <a:t>SDGs</a:t>
            </a:r>
            <a:r>
              <a:rPr lang="it-IT" sz="2000" b="1" kern="0" dirty="0">
                <a:solidFill>
                  <a:srgbClr val="00235A"/>
                </a:solidFill>
                <a:latin typeface="Arial"/>
              </a:rPr>
              <a:t>).</a:t>
            </a:r>
          </a:p>
          <a:p>
            <a:pPr marL="19050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ü"/>
            </a:pPr>
            <a:r>
              <a:rPr lang="it-IT" sz="2000" kern="0" dirty="0">
                <a:solidFill>
                  <a:srgbClr val="002060"/>
                </a:solidFill>
                <a:latin typeface="Arial"/>
              </a:rPr>
              <a:t>Con l'introduzione degli SDG si è cercato di ricomprendere azioni di riforma regionali non solo su interventi di carattere ambientale, ma anche sulle altre componenti dello sviluppo sostenibile, cioè economico, sociale e istituzionale, partendo dal fatto che gli SDG non possono essere realizzati senza il contributo propulsivo e attivo delle amministrazioni pubbliche. </a:t>
            </a:r>
            <a:r>
              <a:rPr lang="it-IT" sz="2000" kern="0" dirty="0" smtClean="0">
                <a:solidFill>
                  <a:srgbClr val="00235A"/>
                </a:solidFill>
                <a:latin typeface="Arial"/>
              </a:rPr>
              <a:t>Ciò </a:t>
            </a:r>
            <a:r>
              <a:rPr lang="it-IT" sz="2000" kern="0" dirty="0">
                <a:solidFill>
                  <a:srgbClr val="00235A"/>
                </a:solidFill>
                <a:latin typeface="Arial"/>
              </a:rPr>
              <a:t>al fine di sostenere l’azione promossa dall’Unione europea di fare da apripista nell’ambito della </a:t>
            </a:r>
            <a:r>
              <a:rPr lang="it-IT" sz="2000" b="1" kern="0" dirty="0">
                <a:solidFill>
                  <a:srgbClr val="00235A"/>
                </a:solidFill>
                <a:latin typeface="Arial"/>
              </a:rPr>
              <a:t>strategia di sviluppo sostenibile universale</a:t>
            </a:r>
            <a:r>
              <a:rPr lang="it-IT" sz="2000" kern="0" dirty="0">
                <a:solidFill>
                  <a:srgbClr val="00235A"/>
                </a:solidFill>
                <a:latin typeface="Arial"/>
              </a:rPr>
              <a:t>, in modo da farne la </a:t>
            </a:r>
            <a:r>
              <a:rPr lang="it-IT" sz="2000" b="1" kern="0" dirty="0">
                <a:solidFill>
                  <a:srgbClr val="00235A"/>
                </a:solidFill>
                <a:latin typeface="Arial"/>
              </a:rPr>
              <a:t>naturale continuazione della Strategia Europa 2020</a:t>
            </a:r>
            <a:r>
              <a:rPr lang="it-IT" sz="2400" kern="0" dirty="0">
                <a:solidFill>
                  <a:srgbClr val="00235A"/>
                </a:solidFill>
                <a:latin typeface="Arial"/>
              </a:rPr>
              <a:t>. </a:t>
            </a: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ü"/>
            </a:pPr>
            <a:r>
              <a:rPr lang="it-IT" sz="2000" kern="0" dirty="0">
                <a:solidFill>
                  <a:srgbClr val="002060"/>
                </a:solidFill>
                <a:latin typeface="Arial"/>
                <a:ea typeface="Calibri" panose="020F0502020204030204" pitchFamily="34" charset="0"/>
                <a:cs typeface="Times New Roman" panose="02020603050405020304" pitchFamily="18" charset="0"/>
              </a:rPr>
              <a:t>Si è dato spazio anche alle attività regionali importanti per la transizione verso </a:t>
            </a:r>
            <a:r>
              <a:rPr lang="it-IT" sz="2000" kern="0" dirty="0" err="1" smtClean="0">
                <a:solidFill>
                  <a:srgbClr val="002060"/>
                </a:solidFill>
                <a:latin typeface="Arial"/>
                <a:ea typeface="Calibri" panose="020F0502020204030204" pitchFamily="34" charset="0"/>
                <a:cs typeface="Times New Roman" panose="02020603050405020304" pitchFamily="18" charset="0"/>
              </a:rPr>
              <a:t>un</a:t>
            </a:r>
            <a:r>
              <a:rPr lang="it-IT" sz="2000" b="1" kern="0" dirty="0" err="1">
                <a:solidFill>
                  <a:srgbClr val="7030A0"/>
                </a:solidFill>
                <a:latin typeface="Arial"/>
                <a:ea typeface="Calibri" panose="020F0502020204030204" pitchFamily="34" charset="0"/>
                <a:cs typeface="Times New Roman" panose="02020603050405020304" pitchFamily="18" charset="0"/>
              </a:rPr>
              <a:t>economia</a:t>
            </a:r>
            <a:r>
              <a:rPr lang="it-IT" sz="2000" b="1" kern="0" dirty="0">
                <a:solidFill>
                  <a:srgbClr val="7030A0"/>
                </a:solidFill>
                <a:latin typeface="Arial"/>
                <a:ea typeface="Calibri" panose="020F0502020204030204" pitchFamily="34" charset="0"/>
                <a:cs typeface="Times New Roman" panose="02020603050405020304" pitchFamily="18" charset="0"/>
              </a:rPr>
              <a:t> circolare</a:t>
            </a:r>
            <a:r>
              <a:rPr lang="it-IT" sz="2000" kern="0" dirty="0" smtClean="0">
                <a:solidFill>
                  <a:srgbClr val="002060"/>
                </a:solidFill>
                <a:latin typeface="Arial"/>
                <a:ea typeface="Calibri" panose="020F0502020204030204" pitchFamily="34" charset="0"/>
                <a:cs typeface="Times New Roman" panose="02020603050405020304" pitchFamily="18" charset="0"/>
              </a:rPr>
              <a:t>’, </a:t>
            </a:r>
            <a:r>
              <a:rPr lang="it-IT" sz="2000" kern="0" dirty="0">
                <a:solidFill>
                  <a:srgbClr val="002060"/>
                </a:solidFill>
                <a:latin typeface="Arial"/>
                <a:ea typeface="Calibri" panose="020F0502020204030204" pitchFamily="34" charset="0"/>
                <a:cs typeface="Times New Roman" panose="02020603050405020304" pitchFamily="18" charset="0"/>
              </a:rPr>
              <a:t>in cui si attuino la riduzione degli sprechi e attenti modelli di consumo e di produzione, mediante la gestione sostenibile delle risorse naturali, materiali ed energetiche</a:t>
            </a:r>
          </a:p>
          <a:p>
            <a:endParaRPr lang="it-IT" dirty="0"/>
          </a:p>
        </p:txBody>
      </p:sp>
    </p:spTree>
    <p:extLst>
      <p:ext uri="{BB962C8B-B14F-4D97-AF65-F5344CB8AC3E}">
        <p14:creationId xmlns:p14="http://schemas.microsoft.com/office/powerpoint/2010/main" val="1289928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9289" y="365125"/>
            <a:ext cx="11756571" cy="1325563"/>
          </a:xfrm>
        </p:spPr>
        <p:txBody>
          <a:bodyPr>
            <a:normAutofit/>
          </a:bodyPr>
          <a:lstStyle/>
          <a:p>
            <a:pPr algn="ctr" eaLnBrk="0" fontAlgn="base" hangingPunct="0">
              <a:lnSpc>
                <a:spcPct val="70000"/>
              </a:lnSpc>
              <a:spcAft>
                <a:spcPct val="0"/>
              </a:spcAft>
              <a:defRPr/>
            </a:pPr>
            <a:r>
              <a:rPr lang="it-IT" sz="3600" kern="0" dirty="0">
                <a:solidFill>
                  <a:srgbClr val="0070C0"/>
                </a:solidFill>
                <a:latin typeface="Arial"/>
              </a:rPr>
              <a:t>L’</a:t>
            </a:r>
            <a:r>
              <a:rPr lang="it-IT" sz="3600" kern="0" dirty="0">
                <a:solidFill>
                  <a:srgbClr val="7030A0"/>
                </a:solidFill>
                <a:latin typeface="Arial"/>
              </a:rPr>
              <a:t>economia circolare </a:t>
            </a:r>
            <a:r>
              <a:rPr lang="it-IT" sz="3600" kern="0" dirty="0">
                <a:solidFill>
                  <a:srgbClr val="0070C0"/>
                </a:solidFill>
                <a:latin typeface="Arial"/>
              </a:rPr>
              <a:t>nel c</a:t>
            </a:r>
            <a:r>
              <a:rPr lang="it-IT" sz="3600" kern="0" dirty="0" smtClean="0">
                <a:solidFill>
                  <a:srgbClr val="0070C0"/>
                </a:solidFill>
                <a:latin typeface="Arial"/>
              </a:rPr>
              <a:t>ontributo </a:t>
            </a:r>
            <a:r>
              <a:rPr lang="it-IT" sz="3600" kern="0" dirty="0">
                <a:solidFill>
                  <a:srgbClr val="0070C0"/>
                </a:solidFill>
                <a:latin typeface="Arial"/>
              </a:rPr>
              <a:t>delle Regioni al PNR </a:t>
            </a:r>
          </a:p>
        </p:txBody>
      </p:sp>
      <p:sp>
        <p:nvSpPr>
          <p:cNvPr id="3" name="Segnaposto contenuto 2"/>
          <p:cNvSpPr>
            <a:spLocks noGrp="1"/>
          </p:cNvSpPr>
          <p:nvPr>
            <p:ph idx="1"/>
          </p:nvPr>
        </p:nvSpPr>
        <p:spPr>
          <a:xfrm>
            <a:off x="569167" y="1690688"/>
            <a:ext cx="10784633" cy="4980699"/>
          </a:xfrm>
        </p:spPr>
        <p:txBody>
          <a:bodyPr>
            <a:normAutofit fontScale="92500" lnSpcReduction="10000"/>
          </a:bodyPr>
          <a:lstStyle/>
          <a:p>
            <a:pPr marL="0" lvl="0" indent="0" algn="just" eaLnBrk="0" fontAlgn="base" hangingPunct="0">
              <a:lnSpc>
                <a:spcPct val="100000"/>
              </a:lnSpc>
              <a:spcBef>
                <a:spcPct val="20000"/>
              </a:spcBef>
              <a:spcAft>
                <a:spcPct val="0"/>
              </a:spcAft>
              <a:buClr>
                <a:srgbClr val="FF9900"/>
              </a:buClr>
              <a:buSzPct val="75000"/>
              <a:buNone/>
            </a:pPr>
            <a:r>
              <a:rPr lang="it-IT" sz="2000" kern="0" dirty="0" smtClean="0">
                <a:solidFill>
                  <a:srgbClr val="00235A"/>
                </a:solidFill>
                <a:latin typeface="Arial"/>
              </a:rPr>
              <a:t>Il contributo regionale al Programma nazionale di riforma (PNR) come strumento delle Regioni a supporto delle azioni strategiche e del loro valore aggiunto: </a:t>
            </a:r>
            <a:r>
              <a:rPr lang="it-IT" sz="2000" kern="0" dirty="0" smtClean="0">
                <a:solidFill>
                  <a:srgbClr val="FF0000"/>
                </a:solidFill>
                <a:latin typeface="Arial"/>
              </a:rPr>
              <a:t>focus su </a:t>
            </a:r>
            <a:r>
              <a:rPr lang="it-IT" sz="2000" b="1" i="1" kern="0" dirty="0" smtClean="0">
                <a:solidFill>
                  <a:srgbClr val="FF0000"/>
                </a:solidFill>
                <a:latin typeface="Arial"/>
              </a:rPr>
              <a:t>economia circolare</a:t>
            </a:r>
            <a:r>
              <a:rPr lang="it-IT" sz="2000" kern="0" dirty="0" smtClean="0">
                <a:solidFill>
                  <a:srgbClr val="00235A"/>
                </a:solidFill>
                <a:latin typeface="Arial"/>
              </a:rPr>
              <a:t>.</a:t>
            </a:r>
          </a:p>
          <a:p>
            <a:pPr marL="0" lvl="0" indent="0" algn="just" eaLnBrk="0" fontAlgn="base" hangingPunct="0">
              <a:lnSpc>
                <a:spcPct val="100000"/>
              </a:lnSpc>
              <a:spcBef>
                <a:spcPct val="20000"/>
              </a:spcBef>
              <a:spcAft>
                <a:spcPct val="0"/>
              </a:spcAft>
              <a:buClr>
                <a:srgbClr val="FF9900"/>
              </a:buClr>
              <a:buSzPct val="75000"/>
              <a:buNone/>
            </a:pPr>
            <a:endParaRPr lang="it-IT" sz="2000" kern="0" dirty="0">
              <a:solidFill>
                <a:srgbClr val="00235A"/>
              </a:solidFill>
              <a:latin typeface="Arial"/>
            </a:endParaRPr>
          </a:p>
          <a:p>
            <a:pPr marL="0" lvl="0" indent="0" algn="just" eaLnBrk="0" fontAlgn="base" hangingPunct="0">
              <a:lnSpc>
                <a:spcPct val="100000"/>
              </a:lnSpc>
              <a:spcBef>
                <a:spcPct val="20000"/>
              </a:spcBef>
              <a:spcAft>
                <a:spcPct val="0"/>
              </a:spcAft>
              <a:buClr>
                <a:srgbClr val="FF9900"/>
              </a:buClr>
              <a:buSzPct val="75000"/>
              <a:buNone/>
            </a:pPr>
            <a:r>
              <a:rPr lang="it-IT" sz="2000" kern="0" dirty="0" smtClean="0">
                <a:solidFill>
                  <a:srgbClr val="00235A"/>
                </a:solidFill>
                <a:latin typeface="Arial"/>
              </a:rPr>
              <a:t>Le </a:t>
            </a:r>
            <a:r>
              <a:rPr lang="it-IT" sz="2000" kern="0" dirty="0">
                <a:solidFill>
                  <a:srgbClr val="00235A"/>
                </a:solidFill>
                <a:latin typeface="Arial"/>
              </a:rPr>
              <a:t>Regioni sono state impegnate </a:t>
            </a:r>
            <a:r>
              <a:rPr lang="it-IT" sz="2000" kern="0" dirty="0" smtClean="0">
                <a:solidFill>
                  <a:srgbClr val="00235A"/>
                </a:solidFill>
                <a:latin typeface="Arial"/>
              </a:rPr>
              <a:t>con :</a:t>
            </a:r>
          </a:p>
          <a:p>
            <a:pPr marL="19050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000" kern="0" dirty="0" smtClean="0">
                <a:solidFill>
                  <a:srgbClr val="00235A"/>
                </a:solidFill>
                <a:latin typeface="Arial"/>
              </a:rPr>
              <a:t>interventi </a:t>
            </a:r>
            <a:r>
              <a:rPr lang="it-IT" sz="2000" kern="0" dirty="0">
                <a:solidFill>
                  <a:srgbClr val="00235A"/>
                </a:solidFill>
                <a:latin typeface="Arial"/>
              </a:rPr>
              <a:t>mirati a coniugare al meglio la necessità di ridurre i propri consumi energetici, incrementare la produzione di energia da fonti rinnovabili, rispettando la tutela del paesaggio, del territorio e dell’ambiente. </a:t>
            </a:r>
            <a:endParaRPr lang="it-IT" sz="2000" kern="0" dirty="0" smtClean="0">
              <a:solidFill>
                <a:srgbClr val="00235A"/>
              </a:solidFill>
              <a:latin typeface="Arial"/>
            </a:endParaRP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000" kern="0" dirty="0" smtClean="0">
                <a:solidFill>
                  <a:srgbClr val="00235A"/>
                </a:solidFill>
                <a:latin typeface="Arial"/>
              </a:rPr>
              <a:t>interventi </a:t>
            </a:r>
            <a:r>
              <a:rPr lang="it-IT" sz="2000" kern="0" dirty="0">
                <a:solidFill>
                  <a:srgbClr val="00235A"/>
                </a:solidFill>
                <a:latin typeface="Arial"/>
              </a:rPr>
              <a:t>che afferiscono all’ambiente urbano e che contribuiscono allo sviluppo della mobilità sostenibile nelle aree urbane, sia in termini di riduzione delle emissioni di gas a effetto serra, sia in termini di aumento dell’efficienza energetica. </a:t>
            </a: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000" kern="0" dirty="0">
                <a:solidFill>
                  <a:srgbClr val="00235A"/>
                </a:solidFill>
                <a:latin typeface="Arial"/>
              </a:rPr>
              <a:t> interventi relativi alla </a:t>
            </a:r>
            <a:r>
              <a:rPr lang="it-IT" sz="2000" i="1" kern="0" dirty="0" err="1">
                <a:solidFill>
                  <a:srgbClr val="00235A"/>
                </a:solidFill>
                <a:latin typeface="Arial"/>
              </a:rPr>
              <a:t>digital</a:t>
            </a:r>
            <a:r>
              <a:rPr lang="it-IT" sz="2000" i="1" kern="0" dirty="0">
                <a:solidFill>
                  <a:srgbClr val="00235A"/>
                </a:solidFill>
                <a:latin typeface="Arial"/>
              </a:rPr>
              <a:t> </a:t>
            </a:r>
            <a:r>
              <a:rPr lang="it-IT" sz="2000" i="1" kern="0" dirty="0" err="1">
                <a:solidFill>
                  <a:srgbClr val="00235A"/>
                </a:solidFill>
                <a:latin typeface="Arial"/>
              </a:rPr>
              <a:t>transformation</a:t>
            </a:r>
            <a:r>
              <a:rPr lang="it-IT" sz="2000" kern="0" dirty="0">
                <a:solidFill>
                  <a:srgbClr val="00235A"/>
                </a:solidFill>
                <a:latin typeface="Arial"/>
              </a:rPr>
              <a:t>, a servizi </a:t>
            </a:r>
            <a:r>
              <a:rPr lang="it-IT" sz="2000" i="1" kern="0" dirty="0" err="1">
                <a:solidFill>
                  <a:srgbClr val="00235A"/>
                </a:solidFill>
                <a:latin typeface="Arial"/>
              </a:rPr>
              <a:t>smart</a:t>
            </a:r>
            <a:r>
              <a:rPr lang="it-IT" sz="2000" i="1" kern="0" dirty="0">
                <a:solidFill>
                  <a:srgbClr val="00235A"/>
                </a:solidFill>
                <a:latin typeface="Arial"/>
              </a:rPr>
              <a:t> </a:t>
            </a:r>
            <a:r>
              <a:rPr lang="it-IT" sz="2000" kern="0" dirty="0">
                <a:solidFill>
                  <a:srgbClr val="00235A"/>
                </a:solidFill>
                <a:latin typeface="Arial"/>
              </a:rPr>
              <a:t>di città e comunità intelligenti per semplificare e agevolare i rapporti con cittadini e imprese. </a:t>
            </a: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000" kern="0" dirty="0">
                <a:solidFill>
                  <a:srgbClr val="00235A"/>
                </a:solidFill>
                <a:latin typeface="Arial"/>
              </a:rPr>
              <a:t>attività regionali importanti per la transizione verso </a:t>
            </a:r>
            <a:r>
              <a:rPr lang="it-IT" sz="2000" kern="0" dirty="0">
                <a:solidFill>
                  <a:srgbClr val="002060"/>
                </a:solidFill>
                <a:latin typeface="Arial"/>
              </a:rPr>
              <a:t>un’</a:t>
            </a:r>
            <a:r>
              <a:rPr lang="it-IT" sz="2000" kern="0" dirty="0">
                <a:solidFill>
                  <a:srgbClr val="7030A0"/>
                </a:solidFill>
                <a:latin typeface="Arial"/>
              </a:rPr>
              <a:t>economia circolare </a:t>
            </a:r>
            <a:r>
              <a:rPr lang="it-IT" sz="2000" kern="0" dirty="0">
                <a:solidFill>
                  <a:srgbClr val="00235A"/>
                </a:solidFill>
                <a:latin typeface="Arial"/>
              </a:rPr>
              <a:t>e per la </a:t>
            </a:r>
            <a:r>
              <a:rPr lang="it-IT" sz="2000" kern="0" dirty="0">
                <a:solidFill>
                  <a:srgbClr val="7030A0"/>
                </a:solidFill>
                <a:latin typeface="Arial"/>
              </a:rPr>
              <a:t>gestione efficiente delle risorse (acqua e rifiuti</a:t>
            </a:r>
            <a:r>
              <a:rPr lang="it-IT" sz="2000" kern="0" dirty="0">
                <a:solidFill>
                  <a:srgbClr val="00235A"/>
                </a:solidFill>
                <a:latin typeface="Arial"/>
              </a:rPr>
              <a:t>), in cui si attuino la riduzione degli sprechi e attenti modelli di consumo. </a:t>
            </a: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000" kern="0" dirty="0">
                <a:solidFill>
                  <a:srgbClr val="00235A"/>
                </a:solidFill>
                <a:latin typeface="Arial"/>
              </a:rPr>
              <a:t>Interventi di gestione delle risorse naturali, materiali ed energetiche, in termini sia di lotta al cambiamento climatico, sia di prevenzione e mitigazione dei rischi idrogeologici. </a:t>
            </a:r>
          </a:p>
          <a:p>
            <a:endParaRPr lang="it-IT" dirty="0"/>
          </a:p>
        </p:txBody>
      </p:sp>
    </p:spTree>
    <p:extLst>
      <p:ext uri="{BB962C8B-B14F-4D97-AF65-F5344CB8AC3E}">
        <p14:creationId xmlns:p14="http://schemas.microsoft.com/office/powerpoint/2010/main" val="3860455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p:cNvGraphicFramePr>
          <p:nvPr>
            <p:extLst>
              <p:ext uri="{D42A27DB-BD31-4B8C-83A1-F6EECF244321}">
                <p14:modId xmlns:p14="http://schemas.microsoft.com/office/powerpoint/2010/main" val="3089868850"/>
              </p:ext>
            </p:extLst>
          </p:nvPr>
        </p:nvGraphicFramePr>
        <p:xfrm>
          <a:off x="298582" y="2327203"/>
          <a:ext cx="11504642" cy="3036605"/>
        </p:xfrm>
        <a:graphic>
          <a:graphicData uri="http://schemas.openxmlformats.org/drawingml/2006/table">
            <a:tbl>
              <a:tblPr firstRow="1" bandRow="1"/>
              <a:tblGrid>
                <a:gridCol w="1844252"/>
                <a:gridCol w="6864989"/>
                <a:gridCol w="2795401"/>
              </a:tblGrid>
              <a:tr h="47628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it-IT" sz="2400" dirty="0" smtClean="0">
                          <a:solidFill>
                            <a:srgbClr val="002060"/>
                          </a:solidFill>
                          <a:latin typeface="+mn-lt"/>
                        </a:rPr>
                        <a:t>CSR 2017</a:t>
                      </a:r>
                      <a:endParaRPr lang="it-IT" sz="2400" dirty="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it-IT" sz="2400" dirty="0" smtClean="0">
                          <a:solidFill>
                            <a:srgbClr val="002060"/>
                          </a:solidFill>
                          <a:latin typeface="+mn-lt"/>
                        </a:rPr>
                        <a:t>Temi principali</a:t>
                      </a:r>
                      <a:endParaRPr lang="it-IT" sz="2400" dirty="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it-IT" sz="2400" dirty="0" smtClean="0">
                          <a:solidFill>
                            <a:srgbClr val="002060"/>
                          </a:solidFill>
                          <a:latin typeface="+mn-lt"/>
                        </a:rPr>
                        <a:t>N. Provvedimenti*</a:t>
                      </a:r>
                      <a:endParaRPr lang="it-IT" sz="2400" dirty="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r>
              <a:tr h="42788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sz="2400" dirty="0" smtClean="0">
                          <a:solidFill>
                            <a:srgbClr val="002060"/>
                          </a:solidFill>
                          <a:latin typeface="+mn-lt"/>
                        </a:rPr>
                        <a:t>CSR</a:t>
                      </a:r>
                      <a:r>
                        <a:rPr lang="it-IT" sz="2400" baseline="0" dirty="0" smtClean="0">
                          <a:solidFill>
                            <a:srgbClr val="002060"/>
                          </a:solidFill>
                          <a:latin typeface="+mn-lt"/>
                        </a:rPr>
                        <a:t> 4 - T1</a:t>
                      </a:r>
                      <a:endParaRPr lang="it-IT" sz="2400" dirty="0" smtClean="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it-IT" sz="2400" dirty="0" smtClean="0">
                          <a:solidFill>
                            <a:srgbClr val="002060"/>
                          </a:solidFill>
                          <a:latin typeface="+mn-lt"/>
                        </a:rPr>
                        <a:t>Mercato del lavoro, Promozione dell’occupazione</a:t>
                      </a:r>
                      <a:endParaRPr lang="it-IT" sz="2400" dirty="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sz="2400" dirty="0" smtClean="0">
                          <a:solidFill>
                            <a:srgbClr val="002060"/>
                          </a:solidFill>
                          <a:latin typeface="+mn-lt"/>
                        </a:rPr>
                        <a:t>729</a:t>
                      </a:r>
                      <a:endParaRPr lang="it-IT" sz="2400" dirty="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r>
              <a:tr h="42788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sz="2400" dirty="0" smtClean="0">
                          <a:solidFill>
                            <a:srgbClr val="002060"/>
                          </a:solidFill>
                          <a:latin typeface="+mn-lt"/>
                        </a:rPr>
                        <a:t>CSR 2</a:t>
                      </a: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2400" kern="1200" dirty="0" smtClean="0">
                          <a:solidFill>
                            <a:srgbClr val="002060"/>
                          </a:solidFill>
                          <a:latin typeface="+mn-lt"/>
                          <a:ea typeface="+mn-ea"/>
                          <a:cs typeface="+mn-cs"/>
                        </a:rPr>
                        <a:t>Riforma P.A., Lotta contro la corruzione, Riforma giustizia civile, Legge sulla Concorrenza, Appalti e concessioni, Semplificazione </a:t>
                      </a: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sz="2400" dirty="0" smtClean="0">
                          <a:solidFill>
                            <a:srgbClr val="002060"/>
                          </a:solidFill>
                          <a:latin typeface="+mn-lt"/>
                        </a:rPr>
                        <a:t>306</a:t>
                      </a:r>
                      <a:endParaRPr lang="it-IT" sz="2400" dirty="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r>
              <a:tr h="42788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sz="2400" dirty="0" smtClean="0">
                          <a:solidFill>
                            <a:srgbClr val="002060"/>
                          </a:solidFill>
                          <a:latin typeface="+mn-lt"/>
                        </a:rPr>
                        <a:t>CSR 3</a:t>
                      </a: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it-IT" sz="2400" dirty="0" smtClean="0">
                          <a:solidFill>
                            <a:srgbClr val="002060"/>
                          </a:solidFill>
                          <a:latin typeface="+mn-lt"/>
                        </a:rPr>
                        <a:t>Settore bancario,</a:t>
                      </a:r>
                      <a:r>
                        <a:rPr lang="it-IT" sz="2400" baseline="0" dirty="0" smtClean="0">
                          <a:solidFill>
                            <a:srgbClr val="002060"/>
                          </a:solidFill>
                          <a:latin typeface="+mn-lt"/>
                        </a:rPr>
                        <a:t> </a:t>
                      </a:r>
                      <a:r>
                        <a:rPr lang="it-IT" sz="2400" dirty="0" smtClean="0">
                          <a:solidFill>
                            <a:srgbClr val="002060"/>
                          </a:solidFill>
                          <a:latin typeface="+mn-lt"/>
                        </a:rPr>
                        <a:t>Accesso al credito</a:t>
                      </a:r>
                      <a:endParaRPr lang="it-IT" sz="2400" dirty="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sz="2400" dirty="0" smtClean="0">
                          <a:solidFill>
                            <a:srgbClr val="002060"/>
                          </a:solidFill>
                          <a:latin typeface="+mn-lt"/>
                        </a:rPr>
                        <a:t>132</a:t>
                      </a:r>
                      <a:endParaRPr lang="it-IT" sz="2400" dirty="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r>
              <a:tr h="42788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sz="2400" dirty="0" smtClean="0">
                          <a:solidFill>
                            <a:srgbClr val="002060"/>
                          </a:solidFill>
                          <a:latin typeface="+mn-lt"/>
                        </a:rPr>
                        <a:t>CSR 1</a:t>
                      </a: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it-IT" sz="2400" dirty="0" smtClean="0">
                          <a:solidFill>
                            <a:srgbClr val="002060"/>
                          </a:solidFill>
                          <a:latin typeface="+mn-lt"/>
                        </a:rPr>
                        <a:t>Politiche di bilancio</a:t>
                      </a:r>
                      <a:r>
                        <a:rPr lang="it-IT" sz="2400" baseline="0" dirty="0" smtClean="0">
                          <a:solidFill>
                            <a:srgbClr val="002060"/>
                          </a:solidFill>
                          <a:latin typeface="+mn-lt"/>
                        </a:rPr>
                        <a:t> e fiscali</a:t>
                      </a:r>
                      <a:endParaRPr lang="it-IT" sz="2400" dirty="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sz="2400" dirty="0" smtClean="0">
                          <a:solidFill>
                            <a:srgbClr val="002060"/>
                          </a:solidFill>
                          <a:latin typeface="+mn-lt"/>
                        </a:rPr>
                        <a:t>93</a:t>
                      </a:r>
                      <a:endParaRPr lang="it-IT" sz="2400" dirty="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CasellaDiTesto 4"/>
          <p:cNvSpPr txBox="1"/>
          <p:nvPr/>
        </p:nvSpPr>
        <p:spPr>
          <a:xfrm>
            <a:off x="214605" y="71789"/>
            <a:ext cx="11840546" cy="1754326"/>
          </a:xfrm>
          <a:prstGeom prst="rect">
            <a:avLst/>
          </a:prstGeom>
          <a:noFill/>
        </p:spPr>
        <p:txBody>
          <a:bodyPr wrap="square" rtlCol="0">
            <a:spAutoFit/>
          </a:bodyPr>
          <a:lstStyle/>
          <a:p>
            <a:pPr algn="ctr"/>
            <a:r>
              <a:rPr lang="it-IT" sz="4400" b="1" dirty="0">
                <a:solidFill>
                  <a:srgbClr val="0070C0"/>
                </a:solidFill>
                <a:latin typeface="+mj-lt"/>
              </a:rPr>
              <a:t>PNR 2018</a:t>
            </a:r>
          </a:p>
          <a:p>
            <a:pPr algn="ctr"/>
            <a:r>
              <a:rPr lang="it-IT" sz="3200" b="1" dirty="0">
                <a:solidFill>
                  <a:schemeClr val="accent2">
                    <a:lumMod val="75000"/>
                  </a:schemeClr>
                </a:solidFill>
              </a:rPr>
              <a:t>Gli interventi di riforma regionali </a:t>
            </a:r>
            <a:r>
              <a:rPr lang="it-IT" sz="3200" b="1" dirty="0" smtClean="0">
                <a:solidFill>
                  <a:schemeClr val="accent2">
                    <a:lumMod val="75000"/>
                  </a:schemeClr>
                </a:solidFill>
              </a:rPr>
              <a:t>in </a:t>
            </a:r>
            <a:r>
              <a:rPr lang="it-IT" sz="3200" b="1" dirty="0">
                <a:solidFill>
                  <a:schemeClr val="accent2">
                    <a:lumMod val="75000"/>
                  </a:schemeClr>
                </a:solidFill>
              </a:rPr>
              <a:t>risposta alle Raccomandazioni specifiche per l’Italia 2017 (CSR)</a:t>
            </a:r>
          </a:p>
        </p:txBody>
      </p:sp>
      <p:sp>
        <p:nvSpPr>
          <p:cNvPr id="6" name="CasellaDiTesto 5"/>
          <p:cNvSpPr txBox="1"/>
          <p:nvPr/>
        </p:nvSpPr>
        <p:spPr>
          <a:xfrm>
            <a:off x="1557495" y="6352341"/>
            <a:ext cx="9817239" cy="307777"/>
          </a:xfrm>
          <a:prstGeom prst="rect">
            <a:avLst/>
          </a:prstGeom>
          <a:noFill/>
        </p:spPr>
        <p:txBody>
          <a:bodyPr wrap="square" rtlCol="0">
            <a:spAutoFit/>
          </a:bodyPr>
          <a:lstStyle/>
          <a:p>
            <a:r>
              <a:rPr lang="it-IT" sz="1400" dirty="0">
                <a:solidFill>
                  <a:srgbClr val="002060"/>
                </a:solidFill>
                <a:latin typeface="Arial"/>
              </a:rPr>
              <a:t>* Si intendono tutti i provvedimenti riportati nelle griglie di rilevazione e nei documenti comunque segnalati dalle Regioni</a:t>
            </a:r>
          </a:p>
        </p:txBody>
      </p:sp>
    </p:spTree>
    <p:extLst>
      <p:ext uri="{BB962C8B-B14F-4D97-AF65-F5344CB8AC3E}">
        <p14:creationId xmlns:p14="http://schemas.microsoft.com/office/powerpoint/2010/main" val="809644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p:cNvGraphicFramePr>
          <p:nvPr>
            <p:extLst>
              <p:ext uri="{D42A27DB-BD31-4B8C-83A1-F6EECF244321}">
                <p14:modId xmlns:p14="http://schemas.microsoft.com/office/powerpoint/2010/main" val="2742902172"/>
              </p:ext>
            </p:extLst>
          </p:nvPr>
        </p:nvGraphicFramePr>
        <p:xfrm>
          <a:off x="410547" y="2307820"/>
          <a:ext cx="10768239" cy="3108960"/>
        </p:xfrm>
        <a:graphic>
          <a:graphicData uri="http://schemas.openxmlformats.org/drawingml/2006/table">
            <a:tbl>
              <a:tblPr firstRow="1" bandRow="1"/>
              <a:tblGrid>
                <a:gridCol w="1885352"/>
                <a:gridCol w="6182174"/>
                <a:gridCol w="2700713"/>
              </a:tblGrid>
              <a:tr h="38584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it-IT" sz="2400" dirty="0" smtClean="0">
                          <a:solidFill>
                            <a:srgbClr val="002060"/>
                          </a:solidFill>
                          <a:latin typeface="+mn-lt"/>
                        </a:rPr>
                        <a:t>T EU2020</a:t>
                      </a:r>
                      <a:endParaRPr lang="it-IT" sz="2400" dirty="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it-IT" sz="2400" dirty="0" smtClean="0">
                          <a:solidFill>
                            <a:srgbClr val="002060"/>
                          </a:solidFill>
                          <a:latin typeface="+mn-lt"/>
                        </a:rPr>
                        <a:t>Temi principali</a:t>
                      </a:r>
                      <a:endParaRPr lang="it-IT" sz="2400" dirty="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it-IT" sz="2400" dirty="0" smtClean="0">
                          <a:solidFill>
                            <a:srgbClr val="002060"/>
                          </a:solidFill>
                          <a:latin typeface="+mn-lt"/>
                        </a:rPr>
                        <a:t>N. Provvedimenti*</a:t>
                      </a:r>
                      <a:endParaRPr lang="it-IT" sz="2400" dirty="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r>
              <a:tr h="42788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sz="2400" dirty="0" smtClean="0">
                          <a:solidFill>
                            <a:srgbClr val="002060"/>
                          </a:solidFill>
                          <a:latin typeface="+mn-lt"/>
                        </a:rPr>
                        <a:t>T3-T4-T5</a:t>
                      </a:r>
                      <a:r>
                        <a:rPr lang="it-IT" sz="2400" baseline="0" dirty="0" smtClean="0">
                          <a:solidFill>
                            <a:srgbClr val="002060"/>
                          </a:solidFill>
                          <a:latin typeface="+mn-lt"/>
                        </a:rPr>
                        <a:t> </a:t>
                      </a:r>
                      <a:endParaRPr lang="it-IT" sz="2400" dirty="0" smtClean="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2400" kern="1200" baseline="0" dirty="0" smtClean="0">
                          <a:solidFill>
                            <a:srgbClr val="002060"/>
                          </a:solidFill>
                          <a:latin typeface="+mn-lt"/>
                          <a:ea typeface="+mn-ea"/>
                          <a:cs typeface="+mn-cs"/>
                        </a:rPr>
                        <a:t>Riduzione emissioni gas serra, Fonti rinnovabili, Efficienza energetica, </a:t>
                      </a:r>
                      <a:r>
                        <a:rPr lang="it-IT" sz="2400" kern="1200" baseline="0" dirty="0" smtClean="0">
                          <a:solidFill>
                            <a:srgbClr val="7030A0"/>
                          </a:solidFill>
                          <a:latin typeface="+mn-lt"/>
                          <a:ea typeface="+mn-ea"/>
                          <a:cs typeface="+mn-cs"/>
                        </a:rPr>
                        <a:t>Economia Circolare</a:t>
                      </a: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sz="2400" dirty="0" smtClean="0">
                          <a:solidFill>
                            <a:srgbClr val="002060"/>
                          </a:solidFill>
                          <a:latin typeface="+mn-lt"/>
                        </a:rPr>
                        <a:t>665</a:t>
                      </a:r>
                      <a:endParaRPr lang="it-IT" sz="2400" dirty="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r>
              <a:tr h="42788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sz="2400" dirty="0" smtClean="0">
                          <a:solidFill>
                            <a:srgbClr val="002060"/>
                          </a:solidFill>
                          <a:latin typeface="+mn-lt"/>
                        </a:rPr>
                        <a:t>T8</a:t>
                      </a: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it-IT" sz="2400" kern="1200" baseline="0" dirty="0" smtClean="0">
                          <a:solidFill>
                            <a:srgbClr val="002060"/>
                          </a:solidFill>
                          <a:latin typeface="+mn-lt"/>
                          <a:ea typeface="+mn-ea"/>
                          <a:cs typeface="+mn-cs"/>
                        </a:rPr>
                        <a:t>Contrasto alla povertà</a:t>
                      </a:r>
                      <a:endParaRPr lang="it-IT" sz="2400" kern="1200" baseline="0" dirty="0">
                        <a:solidFill>
                          <a:srgbClr val="002060"/>
                        </a:solidFill>
                        <a:latin typeface="+mn-lt"/>
                        <a:ea typeface="+mn-ea"/>
                        <a:cs typeface="+mn-cs"/>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sz="2400" dirty="0" smtClean="0">
                          <a:solidFill>
                            <a:srgbClr val="002060"/>
                          </a:solidFill>
                          <a:latin typeface="+mn-lt"/>
                        </a:rPr>
                        <a:t>219</a:t>
                      </a:r>
                      <a:endParaRPr lang="it-IT" sz="2400" dirty="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r>
              <a:tr h="42788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sz="2400" dirty="0" smtClean="0">
                          <a:solidFill>
                            <a:srgbClr val="002060"/>
                          </a:solidFill>
                          <a:latin typeface="+mn-lt"/>
                        </a:rPr>
                        <a:t>T6 </a:t>
                      </a: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kern="1200" baseline="0" dirty="0" smtClean="0">
                          <a:solidFill>
                            <a:srgbClr val="002060"/>
                          </a:solidFill>
                          <a:latin typeface="+mn-lt"/>
                          <a:ea typeface="+mn-ea"/>
                          <a:cs typeface="+mn-cs"/>
                        </a:rPr>
                        <a:t>Abbandono scolastico </a:t>
                      </a: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sz="2400" dirty="0" smtClean="0">
                          <a:solidFill>
                            <a:srgbClr val="002060"/>
                          </a:solidFill>
                          <a:latin typeface="+mn-lt"/>
                        </a:rPr>
                        <a:t>198</a:t>
                      </a:r>
                      <a:endParaRPr lang="it-IT" sz="2400" dirty="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r>
              <a:tr h="42788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sz="2400" dirty="0" smtClean="0">
                          <a:solidFill>
                            <a:srgbClr val="002060"/>
                          </a:solidFill>
                          <a:latin typeface="+mn-lt"/>
                        </a:rPr>
                        <a:t>T2 </a:t>
                      </a: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it-IT" sz="2400" kern="1200" baseline="0" dirty="0" smtClean="0">
                          <a:solidFill>
                            <a:srgbClr val="002060"/>
                          </a:solidFill>
                          <a:latin typeface="+mn-lt"/>
                          <a:ea typeface="+mn-ea"/>
                          <a:cs typeface="+mn-cs"/>
                        </a:rPr>
                        <a:t>Ricerca e sviluppo</a:t>
                      </a:r>
                      <a:endParaRPr lang="it-IT" sz="2400" kern="1200" baseline="0" dirty="0">
                        <a:solidFill>
                          <a:srgbClr val="002060"/>
                        </a:solidFill>
                        <a:latin typeface="+mn-lt"/>
                        <a:ea typeface="+mn-ea"/>
                        <a:cs typeface="+mn-cs"/>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sz="2400" dirty="0" smtClean="0">
                          <a:solidFill>
                            <a:srgbClr val="002060"/>
                          </a:solidFill>
                          <a:latin typeface="+mn-lt"/>
                        </a:rPr>
                        <a:t>194</a:t>
                      </a:r>
                      <a:endParaRPr lang="it-IT" sz="2400" dirty="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r>
              <a:tr h="42788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sz="2400" dirty="0" smtClean="0">
                          <a:solidFill>
                            <a:srgbClr val="002060"/>
                          </a:solidFill>
                          <a:latin typeface="+mn-lt"/>
                        </a:rPr>
                        <a:t>T7 </a:t>
                      </a: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it-IT" sz="2400" kern="1200" baseline="0" dirty="0" smtClean="0">
                          <a:solidFill>
                            <a:srgbClr val="002060"/>
                          </a:solidFill>
                          <a:latin typeface="+mn-lt"/>
                          <a:ea typeface="+mn-ea"/>
                          <a:cs typeface="+mn-cs"/>
                        </a:rPr>
                        <a:t>Istruzione universitaria </a:t>
                      </a:r>
                      <a:endParaRPr lang="it-IT" sz="2400" kern="1200" baseline="0" dirty="0">
                        <a:solidFill>
                          <a:srgbClr val="002060"/>
                        </a:solidFill>
                        <a:latin typeface="+mn-lt"/>
                        <a:ea typeface="+mn-ea"/>
                        <a:cs typeface="+mn-cs"/>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sz="2400" dirty="0" smtClean="0">
                          <a:solidFill>
                            <a:srgbClr val="002060"/>
                          </a:solidFill>
                          <a:latin typeface="+mn-lt"/>
                        </a:rPr>
                        <a:t>115</a:t>
                      </a:r>
                      <a:endParaRPr lang="it-IT" sz="2400" dirty="0">
                        <a:solidFill>
                          <a:srgbClr val="002060"/>
                        </a:solidFill>
                        <a:latin typeface="+mn-lt"/>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CasellaDiTesto 4"/>
          <p:cNvSpPr txBox="1"/>
          <p:nvPr/>
        </p:nvSpPr>
        <p:spPr>
          <a:xfrm>
            <a:off x="205273" y="81509"/>
            <a:ext cx="11840547" cy="1754326"/>
          </a:xfrm>
          <a:prstGeom prst="rect">
            <a:avLst/>
          </a:prstGeom>
          <a:noFill/>
        </p:spPr>
        <p:txBody>
          <a:bodyPr wrap="square" rtlCol="0">
            <a:spAutoFit/>
          </a:bodyPr>
          <a:lstStyle/>
          <a:p>
            <a:pPr algn="ctr"/>
            <a:r>
              <a:rPr lang="it-IT" sz="4400" b="1" dirty="0">
                <a:solidFill>
                  <a:srgbClr val="0070C0"/>
                </a:solidFill>
                <a:latin typeface="+mj-lt"/>
              </a:rPr>
              <a:t>PNR 2018</a:t>
            </a:r>
          </a:p>
          <a:p>
            <a:pPr algn="ctr"/>
            <a:r>
              <a:rPr lang="it-IT" sz="3200" b="1" dirty="0">
                <a:solidFill>
                  <a:srgbClr val="FF0000"/>
                </a:solidFill>
              </a:rPr>
              <a:t>Gli interventi di riforma regionali </a:t>
            </a:r>
            <a:r>
              <a:rPr lang="it-IT" sz="3200" b="1" dirty="0" smtClean="0">
                <a:solidFill>
                  <a:srgbClr val="FF0000"/>
                </a:solidFill>
              </a:rPr>
              <a:t>per il conseguimento dei </a:t>
            </a:r>
            <a:r>
              <a:rPr lang="it-IT" sz="3200" b="1" dirty="0">
                <a:solidFill>
                  <a:srgbClr val="FF0000"/>
                </a:solidFill>
              </a:rPr>
              <a:t>Target della Strategia Europa 2020</a:t>
            </a:r>
          </a:p>
        </p:txBody>
      </p:sp>
      <p:sp>
        <p:nvSpPr>
          <p:cNvPr id="6" name="CasellaDiTesto 5"/>
          <p:cNvSpPr txBox="1"/>
          <p:nvPr/>
        </p:nvSpPr>
        <p:spPr>
          <a:xfrm>
            <a:off x="1361548" y="6389663"/>
            <a:ext cx="9817239" cy="307777"/>
          </a:xfrm>
          <a:prstGeom prst="rect">
            <a:avLst/>
          </a:prstGeom>
          <a:noFill/>
        </p:spPr>
        <p:txBody>
          <a:bodyPr wrap="square" rtlCol="0">
            <a:spAutoFit/>
          </a:bodyPr>
          <a:lstStyle/>
          <a:p>
            <a:r>
              <a:rPr lang="it-IT" sz="1400" dirty="0">
                <a:solidFill>
                  <a:srgbClr val="002060"/>
                </a:solidFill>
                <a:latin typeface="Arial"/>
              </a:rPr>
              <a:t>* Si intendono tutti i provvedimenti riportati nelle griglie di rilevazione e nei documenti comunque segnalati dalle Regioni</a:t>
            </a:r>
          </a:p>
        </p:txBody>
      </p:sp>
    </p:spTree>
    <p:extLst>
      <p:ext uri="{BB962C8B-B14F-4D97-AF65-F5344CB8AC3E}">
        <p14:creationId xmlns:p14="http://schemas.microsoft.com/office/powerpoint/2010/main" val="655393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smtClean="0"/>
              <a:t/>
            </a:r>
            <a:br>
              <a:rPr lang="it-IT" sz="2000" dirty="0" smtClean="0"/>
            </a:br>
            <a:r>
              <a:rPr lang="it-IT" sz="2000" dirty="0"/>
              <a:t/>
            </a:r>
            <a:br>
              <a:rPr lang="it-IT" sz="2000" dirty="0"/>
            </a:br>
            <a:r>
              <a:rPr lang="it-IT" sz="2000" dirty="0" smtClean="0"/>
              <a:t/>
            </a:r>
            <a:br>
              <a:rPr lang="it-IT" sz="2000" dirty="0" smtClean="0"/>
            </a:br>
            <a:r>
              <a:rPr lang="it-IT" sz="2000" dirty="0" smtClean="0"/>
              <a:t/>
            </a:r>
            <a:br>
              <a:rPr lang="it-IT" sz="2000" dirty="0" smtClean="0"/>
            </a:br>
            <a:r>
              <a:rPr lang="it-IT" sz="2000" b="1" dirty="0" smtClean="0">
                <a:solidFill>
                  <a:schemeClr val="accent2">
                    <a:lumMod val="75000"/>
                  </a:schemeClr>
                </a:solidFill>
              </a:rPr>
              <a:t>Uso efficiente delle Risorse (materiali, acqua, energia)</a:t>
            </a:r>
            <a:endParaRPr lang="it-IT" sz="2000" b="1" dirty="0">
              <a:solidFill>
                <a:schemeClr val="accent2">
                  <a:lumMod val="75000"/>
                </a:schemeClr>
              </a:solidFill>
            </a:endParaRPr>
          </a:p>
        </p:txBody>
      </p:sp>
      <p:pic>
        <p:nvPicPr>
          <p:cNvPr id="4" name="Segnaposto contenuto 3"/>
          <p:cNvPicPr>
            <a:picLocks noGrp="1" noChangeAspect="1"/>
          </p:cNvPicPr>
          <p:nvPr>
            <p:ph idx="1"/>
          </p:nvPr>
        </p:nvPicPr>
        <p:blipFill>
          <a:blip r:embed="rId2"/>
          <a:stretch>
            <a:fillRect/>
          </a:stretch>
        </p:blipFill>
        <p:spPr>
          <a:xfrm>
            <a:off x="3345190" y="1690689"/>
            <a:ext cx="5501619" cy="4374210"/>
          </a:xfrm>
          <a:prstGeom prst="rect">
            <a:avLst/>
          </a:prstGeom>
        </p:spPr>
      </p:pic>
      <p:sp>
        <p:nvSpPr>
          <p:cNvPr id="7" name="CasellaDiTesto 6"/>
          <p:cNvSpPr txBox="1"/>
          <p:nvPr/>
        </p:nvSpPr>
        <p:spPr>
          <a:xfrm>
            <a:off x="8528180" y="2052735"/>
            <a:ext cx="3433665" cy="923330"/>
          </a:xfrm>
          <a:prstGeom prst="rect">
            <a:avLst/>
          </a:prstGeom>
          <a:noFill/>
        </p:spPr>
        <p:txBody>
          <a:bodyPr wrap="square" rtlCol="0">
            <a:spAutoFit/>
          </a:bodyPr>
          <a:lstStyle/>
          <a:p>
            <a:r>
              <a:rPr lang="it-IT" dirty="0" smtClean="0">
                <a:solidFill>
                  <a:srgbClr val="002060"/>
                </a:solidFill>
              </a:rPr>
              <a:t>Mobilità sostenibile </a:t>
            </a:r>
          </a:p>
          <a:p>
            <a:r>
              <a:rPr lang="it-IT" dirty="0" smtClean="0">
                <a:solidFill>
                  <a:srgbClr val="002060"/>
                </a:solidFill>
              </a:rPr>
              <a:t>Car </a:t>
            </a:r>
            <a:r>
              <a:rPr lang="it-IT" dirty="0" err="1">
                <a:solidFill>
                  <a:srgbClr val="002060"/>
                </a:solidFill>
              </a:rPr>
              <a:t>sharing</a:t>
            </a:r>
            <a:endParaRPr lang="it-IT" dirty="0">
              <a:solidFill>
                <a:srgbClr val="002060"/>
              </a:solidFill>
            </a:endParaRPr>
          </a:p>
          <a:p>
            <a:endParaRPr lang="it-IT" dirty="0" smtClean="0"/>
          </a:p>
        </p:txBody>
      </p:sp>
      <p:sp>
        <p:nvSpPr>
          <p:cNvPr id="3" name="CasellaDiTesto 2"/>
          <p:cNvSpPr txBox="1"/>
          <p:nvPr/>
        </p:nvSpPr>
        <p:spPr>
          <a:xfrm>
            <a:off x="838200" y="5178490"/>
            <a:ext cx="1443024" cy="369332"/>
          </a:xfrm>
          <a:prstGeom prst="rect">
            <a:avLst/>
          </a:prstGeom>
          <a:noFill/>
        </p:spPr>
        <p:txBody>
          <a:bodyPr wrap="none" rtlCol="0">
            <a:spAutoFit/>
          </a:bodyPr>
          <a:lstStyle/>
          <a:p>
            <a:r>
              <a:rPr lang="it-IT" b="1" dirty="0" smtClean="0">
                <a:solidFill>
                  <a:srgbClr val="FF0000"/>
                </a:solidFill>
              </a:rPr>
              <a:t>Occupazione</a:t>
            </a:r>
            <a:r>
              <a:rPr lang="it-IT" dirty="0" smtClean="0"/>
              <a:t> </a:t>
            </a:r>
            <a:endParaRPr lang="it-IT" dirty="0"/>
          </a:p>
        </p:txBody>
      </p:sp>
      <p:sp>
        <p:nvSpPr>
          <p:cNvPr id="5" name="CasellaDiTesto 4"/>
          <p:cNvSpPr txBox="1"/>
          <p:nvPr/>
        </p:nvSpPr>
        <p:spPr>
          <a:xfrm>
            <a:off x="8285584" y="5467739"/>
            <a:ext cx="3424334" cy="369332"/>
          </a:xfrm>
          <a:prstGeom prst="rect">
            <a:avLst/>
          </a:prstGeom>
          <a:noFill/>
        </p:spPr>
        <p:txBody>
          <a:bodyPr wrap="square" rtlCol="0">
            <a:spAutoFit/>
          </a:bodyPr>
          <a:lstStyle/>
          <a:p>
            <a:r>
              <a:rPr lang="it-IT" b="1" dirty="0" smtClean="0">
                <a:solidFill>
                  <a:schemeClr val="accent6"/>
                </a:solidFill>
              </a:rPr>
              <a:t>Inclusione e Innovazione sociale</a:t>
            </a:r>
            <a:endParaRPr lang="it-IT" b="1" dirty="0">
              <a:solidFill>
                <a:schemeClr val="accent6"/>
              </a:solidFill>
            </a:endParaRPr>
          </a:p>
        </p:txBody>
      </p:sp>
    </p:spTree>
    <p:extLst>
      <p:ext uri="{BB962C8B-B14F-4D97-AF65-F5344CB8AC3E}">
        <p14:creationId xmlns:p14="http://schemas.microsoft.com/office/powerpoint/2010/main" val="1498571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74939" y="170835"/>
            <a:ext cx="9817239" cy="646331"/>
          </a:xfrm>
          <a:prstGeom prst="rect">
            <a:avLst/>
          </a:prstGeom>
          <a:noFill/>
        </p:spPr>
        <p:txBody>
          <a:bodyPr wrap="square" rtlCol="0">
            <a:spAutoFit/>
          </a:bodyPr>
          <a:lstStyle/>
          <a:p>
            <a:pPr algn="ctr"/>
            <a:r>
              <a:rPr lang="it-IT" sz="3600" b="1" dirty="0" smtClean="0">
                <a:solidFill>
                  <a:srgbClr val="0070C0"/>
                </a:solidFill>
              </a:rPr>
              <a:t>Analisi </a:t>
            </a:r>
            <a:r>
              <a:rPr lang="it-IT" sz="3600" b="1" dirty="0">
                <a:solidFill>
                  <a:srgbClr val="0070C0"/>
                </a:solidFill>
              </a:rPr>
              <a:t>delle ricorrenze - Le Misure (M) per CSR</a:t>
            </a:r>
            <a:endParaRPr lang="it-IT" sz="3600" b="1" i="1" dirty="0">
              <a:solidFill>
                <a:srgbClr val="0070C0"/>
              </a:solidFill>
            </a:endParaRPr>
          </a:p>
        </p:txBody>
      </p:sp>
      <p:sp>
        <p:nvSpPr>
          <p:cNvPr id="5" name="CasellaDiTesto 4"/>
          <p:cNvSpPr txBox="1"/>
          <p:nvPr/>
        </p:nvSpPr>
        <p:spPr>
          <a:xfrm>
            <a:off x="74644" y="1007706"/>
            <a:ext cx="12017828" cy="5262979"/>
          </a:xfrm>
          <a:prstGeom prst="rect">
            <a:avLst/>
          </a:prstGeom>
          <a:noFill/>
        </p:spPr>
        <p:txBody>
          <a:bodyPr wrap="square" rtlCol="0">
            <a:spAutoFit/>
          </a:bodyPr>
          <a:lstStyle/>
          <a:p>
            <a:pPr algn="ctr"/>
            <a:r>
              <a:rPr lang="it-IT" sz="2800" b="1" dirty="0">
                <a:solidFill>
                  <a:srgbClr val="E98B01"/>
                </a:solidFill>
              </a:rPr>
              <a:t>CSR 4 – Target 1 Mercato del lavoro, Promozione dell’occupazione</a:t>
            </a:r>
          </a:p>
          <a:p>
            <a:endParaRPr lang="it-IT" b="1" dirty="0" smtClean="0">
              <a:solidFill>
                <a:srgbClr val="FF0000"/>
              </a:solidFill>
            </a:endParaRPr>
          </a:p>
          <a:p>
            <a:r>
              <a:rPr lang="it-IT" sz="2400" b="1" dirty="0" smtClean="0">
                <a:solidFill>
                  <a:srgbClr val="FF0000"/>
                </a:solidFill>
              </a:rPr>
              <a:t>MISURE </a:t>
            </a:r>
            <a:r>
              <a:rPr lang="it-IT" sz="2400" b="1" dirty="0">
                <a:solidFill>
                  <a:srgbClr val="FF0000"/>
                </a:solidFill>
              </a:rPr>
              <a:t>TOTALI 8 – PROVVEDIMENTI TOTALI 729</a:t>
            </a:r>
          </a:p>
          <a:p>
            <a:endParaRPr lang="it-IT" sz="1000" b="1" dirty="0">
              <a:solidFill>
                <a:srgbClr val="FF0000"/>
              </a:solidFill>
            </a:endParaRPr>
          </a:p>
          <a:p>
            <a:pPr algn="just"/>
            <a:r>
              <a:rPr lang="it-IT" sz="2000" b="1" dirty="0">
                <a:solidFill>
                  <a:srgbClr val="6699FF">
                    <a:lumMod val="50000"/>
                  </a:srgbClr>
                </a:solidFill>
              </a:rPr>
              <a:t>M7 </a:t>
            </a:r>
            <a:r>
              <a:rPr lang="it-IT" sz="2000" b="1" u="sng" dirty="0">
                <a:solidFill>
                  <a:srgbClr val="FFFFFF">
                    <a:lumMod val="50000"/>
                  </a:srgbClr>
                </a:solidFill>
              </a:rPr>
              <a:t>Interventi per la nascita, lo sviluppo, il consolidamento e la salvaguardia dell’occupazione e delle imprese</a:t>
            </a:r>
            <a:r>
              <a:rPr lang="it-IT" sz="2000" b="1" dirty="0">
                <a:solidFill>
                  <a:srgbClr val="6699FF">
                    <a:lumMod val="50000"/>
                  </a:srgbClr>
                </a:solidFill>
              </a:rPr>
              <a:t> </a:t>
            </a:r>
            <a:r>
              <a:rPr lang="it-IT" sz="2000" b="1" dirty="0">
                <a:solidFill>
                  <a:srgbClr val="FF0000"/>
                </a:solidFill>
              </a:rPr>
              <a:t>Totale misura 173 </a:t>
            </a:r>
            <a:r>
              <a:rPr lang="it-IT" sz="2000" dirty="0">
                <a:solidFill>
                  <a:srgbClr val="002060"/>
                </a:solidFill>
              </a:rPr>
              <a:t>in particolare </a:t>
            </a:r>
            <a:r>
              <a:rPr lang="it-IT" sz="2000" dirty="0" err="1">
                <a:solidFill>
                  <a:srgbClr val="002060"/>
                </a:solidFill>
              </a:rPr>
              <a:t>sottomisure</a:t>
            </a:r>
            <a:r>
              <a:rPr lang="it-IT" sz="2000" dirty="0">
                <a:solidFill>
                  <a:srgbClr val="002060"/>
                </a:solidFill>
              </a:rPr>
              <a:t> </a:t>
            </a:r>
            <a:r>
              <a:rPr lang="it-IT" sz="2000" b="1" dirty="0">
                <a:solidFill>
                  <a:srgbClr val="002060"/>
                </a:solidFill>
              </a:rPr>
              <a:t>Consolidamento, modernizzazione e diversificazione dei sistemi produttivi territoriali (RA 3.3 e SDG 8.8.2) </a:t>
            </a:r>
            <a:r>
              <a:rPr lang="it-IT" sz="2000" b="1" dirty="0">
                <a:solidFill>
                  <a:srgbClr val="FF0000"/>
                </a:solidFill>
              </a:rPr>
              <a:t>38</a:t>
            </a:r>
            <a:r>
              <a:rPr lang="it-IT" sz="2000" b="1" dirty="0">
                <a:solidFill>
                  <a:srgbClr val="002060"/>
                </a:solidFill>
              </a:rPr>
              <a:t>,</a:t>
            </a:r>
            <a:r>
              <a:rPr lang="it-IT" sz="2000" b="1" dirty="0">
                <a:solidFill>
                  <a:srgbClr val="FF0000"/>
                </a:solidFill>
              </a:rPr>
              <a:t> </a:t>
            </a:r>
            <a:r>
              <a:rPr lang="it-IT" sz="2000" b="1" dirty="0">
                <a:solidFill>
                  <a:srgbClr val="002060"/>
                </a:solidFill>
              </a:rPr>
              <a:t>Nascita e consolidamento delle micro, piccole e medie imprese (RA 3.5 e SDG 8.8.3) </a:t>
            </a:r>
            <a:r>
              <a:rPr lang="it-IT" sz="2000" dirty="0">
                <a:solidFill>
                  <a:srgbClr val="002060"/>
                </a:solidFill>
              </a:rPr>
              <a:t>anche in CSR 3 M2 </a:t>
            </a:r>
            <a:r>
              <a:rPr lang="it-IT" sz="2000" b="1" dirty="0">
                <a:solidFill>
                  <a:srgbClr val="FF0000"/>
                </a:solidFill>
              </a:rPr>
              <a:t>27</a:t>
            </a:r>
            <a:r>
              <a:rPr lang="it-IT" sz="2000" b="1" dirty="0">
                <a:solidFill>
                  <a:srgbClr val="002060"/>
                </a:solidFill>
              </a:rPr>
              <a:t>,</a:t>
            </a:r>
            <a:r>
              <a:rPr lang="it-IT" sz="2000" b="1" dirty="0">
                <a:solidFill>
                  <a:srgbClr val="FF0000"/>
                </a:solidFill>
              </a:rPr>
              <a:t> </a:t>
            </a:r>
            <a:r>
              <a:rPr lang="it-IT" sz="2000" b="1" dirty="0">
                <a:solidFill>
                  <a:srgbClr val="002060"/>
                </a:solidFill>
              </a:rPr>
              <a:t>Riposizionamento competitivo delle destinazioni turistiche (RA 6.8) </a:t>
            </a:r>
            <a:r>
              <a:rPr lang="it-IT" sz="2000" b="1" dirty="0">
                <a:solidFill>
                  <a:srgbClr val="FF0000"/>
                </a:solidFill>
              </a:rPr>
              <a:t>37</a:t>
            </a:r>
            <a:r>
              <a:rPr lang="it-IT" sz="2000" b="1" dirty="0">
                <a:solidFill>
                  <a:srgbClr val="002060"/>
                </a:solidFill>
              </a:rPr>
              <a:t>,</a:t>
            </a:r>
            <a:r>
              <a:rPr lang="it-IT" sz="2000" b="1" dirty="0">
                <a:solidFill>
                  <a:srgbClr val="6699FF">
                    <a:lumMod val="50000"/>
                  </a:srgbClr>
                </a:solidFill>
              </a:rPr>
              <a:t> </a:t>
            </a:r>
            <a:r>
              <a:rPr lang="it-IT" sz="2000" b="1" dirty="0">
                <a:solidFill>
                  <a:srgbClr val="002060"/>
                </a:solidFill>
              </a:rPr>
              <a:t>Favorire politiche per un turismo sostenibile che crei lavoro e promuova la cultura e i prodotti locali (</a:t>
            </a:r>
            <a:r>
              <a:rPr lang="it-IT" sz="2000" b="1" dirty="0" smtClean="0">
                <a:solidFill>
                  <a:srgbClr val="002060"/>
                </a:solidFill>
              </a:rPr>
              <a:t>SDG 8.8.9 </a:t>
            </a:r>
            <a:r>
              <a:rPr lang="it-IT" sz="2000" b="1" dirty="0">
                <a:solidFill>
                  <a:srgbClr val="002060"/>
                </a:solidFill>
              </a:rPr>
              <a:t>e 12.12.b) </a:t>
            </a:r>
            <a:r>
              <a:rPr lang="it-IT" sz="2000" b="1" dirty="0">
                <a:solidFill>
                  <a:srgbClr val="FF0000"/>
                </a:solidFill>
              </a:rPr>
              <a:t>25</a:t>
            </a:r>
          </a:p>
          <a:p>
            <a:pPr algn="just"/>
            <a:endParaRPr lang="it-IT" sz="800" b="1" dirty="0">
              <a:solidFill>
                <a:srgbClr val="6699FF">
                  <a:lumMod val="50000"/>
                </a:srgbClr>
              </a:solidFill>
            </a:endParaRPr>
          </a:p>
          <a:p>
            <a:pPr algn="just"/>
            <a:r>
              <a:rPr lang="it-IT" sz="2000" b="1" dirty="0">
                <a:solidFill>
                  <a:srgbClr val="6699FF">
                    <a:lumMod val="50000"/>
                  </a:srgbClr>
                </a:solidFill>
              </a:rPr>
              <a:t>M2 </a:t>
            </a:r>
            <a:r>
              <a:rPr lang="it-IT" sz="2000" b="1" u="sng" dirty="0">
                <a:solidFill>
                  <a:srgbClr val="FFFFFF">
                    <a:lumMod val="50000"/>
                  </a:srgbClr>
                </a:solidFill>
              </a:rPr>
              <a:t>Rafforzamento delle politiche attive </a:t>
            </a:r>
            <a:r>
              <a:rPr lang="it-IT" sz="2000" b="1" dirty="0">
                <a:solidFill>
                  <a:srgbClr val="FF0000"/>
                </a:solidFill>
              </a:rPr>
              <a:t>Totale misura 118 </a:t>
            </a:r>
            <a:r>
              <a:rPr lang="it-IT" sz="2000" dirty="0">
                <a:solidFill>
                  <a:srgbClr val="002060"/>
                </a:solidFill>
              </a:rPr>
              <a:t>in particolare sottomisura </a:t>
            </a:r>
            <a:r>
              <a:rPr lang="it-IT" sz="2000" b="1" dirty="0">
                <a:solidFill>
                  <a:srgbClr val="002060"/>
                </a:solidFill>
              </a:rPr>
              <a:t>Favorire l’inserimento lavorativo e l’occupazione dei disoccupati di lunga durata e dei soggetti con maggiore difficoltà di inserimento lavorativo, nonché il sostegno delle persone a rischio di disoccupazione di lunga durata (RA 8.5 e SDG 8.8.8)</a:t>
            </a:r>
            <a:r>
              <a:rPr lang="it-IT" sz="2000" b="1" dirty="0">
                <a:solidFill>
                  <a:srgbClr val="6699FF">
                    <a:lumMod val="50000"/>
                  </a:srgbClr>
                </a:solidFill>
              </a:rPr>
              <a:t> </a:t>
            </a:r>
            <a:r>
              <a:rPr lang="it-IT" sz="2000" b="1" dirty="0">
                <a:solidFill>
                  <a:srgbClr val="FF0000"/>
                </a:solidFill>
              </a:rPr>
              <a:t>94</a:t>
            </a:r>
          </a:p>
          <a:p>
            <a:pPr algn="just"/>
            <a:endParaRPr lang="it-IT" sz="800" b="1" dirty="0">
              <a:solidFill>
                <a:srgbClr val="6699FF">
                  <a:lumMod val="50000"/>
                </a:srgbClr>
              </a:solidFill>
            </a:endParaRPr>
          </a:p>
          <a:p>
            <a:pPr algn="just"/>
            <a:r>
              <a:rPr lang="it-IT" sz="2000" b="1" dirty="0">
                <a:solidFill>
                  <a:srgbClr val="6699FF">
                    <a:lumMod val="50000"/>
                  </a:srgbClr>
                </a:solidFill>
              </a:rPr>
              <a:t>M5 </a:t>
            </a:r>
            <a:r>
              <a:rPr lang="it-IT" sz="2000" b="1" u="sng" dirty="0">
                <a:solidFill>
                  <a:srgbClr val="FFFFFF">
                    <a:lumMod val="50000"/>
                  </a:srgbClr>
                </a:solidFill>
              </a:rPr>
              <a:t>Lotta alla povertà e inclusione attiva</a:t>
            </a:r>
            <a:r>
              <a:rPr lang="it-IT" sz="2000" u="sng" dirty="0">
                <a:solidFill>
                  <a:srgbClr val="FFFFFF">
                    <a:lumMod val="50000"/>
                  </a:srgbClr>
                </a:solidFill>
              </a:rPr>
              <a:t> </a:t>
            </a:r>
            <a:r>
              <a:rPr lang="it-IT" sz="2000" b="1" dirty="0">
                <a:solidFill>
                  <a:srgbClr val="FF0000"/>
                </a:solidFill>
              </a:rPr>
              <a:t>Totale misura 113 </a:t>
            </a:r>
            <a:r>
              <a:rPr lang="it-IT" sz="2000" dirty="0">
                <a:solidFill>
                  <a:srgbClr val="002060"/>
                </a:solidFill>
              </a:rPr>
              <a:t>in particolare sottomisura </a:t>
            </a:r>
            <a:r>
              <a:rPr lang="it-IT" sz="2000" b="1" dirty="0">
                <a:solidFill>
                  <a:srgbClr val="002060"/>
                </a:solidFill>
              </a:rPr>
              <a:t>Incremento dell’</a:t>
            </a:r>
            <a:r>
              <a:rPr lang="it-IT" sz="2000" b="1" dirty="0" err="1">
                <a:solidFill>
                  <a:srgbClr val="002060"/>
                </a:solidFill>
              </a:rPr>
              <a:t>occupabilità</a:t>
            </a:r>
            <a:r>
              <a:rPr lang="it-IT" sz="2000" b="1" dirty="0">
                <a:solidFill>
                  <a:srgbClr val="002060"/>
                </a:solidFill>
              </a:rPr>
              <a:t> e della partecipazione al mercato del lavoro delle persone maggiormente vulnerabili (RA 9.2 e SDG 8.8.5)</a:t>
            </a:r>
            <a:r>
              <a:rPr lang="it-IT" sz="2000" b="1" dirty="0">
                <a:solidFill>
                  <a:srgbClr val="6699FF">
                    <a:lumMod val="50000"/>
                  </a:srgbClr>
                </a:solidFill>
              </a:rPr>
              <a:t> </a:t>
            </a:r>
            <a:r>
              <a:rPr lang="it-IT" sz="2000" b="1" dirty="0">
                <a:solidFill>
                  <a:srgbClr val="FF0000"/>
                </a:solidFill>
              </a:rPr>
              <a:t>58</a:t>
            </a:r>
          </a:p>
        </p:txBody>
      </p:sp>
      <p:sp>
        <p:nvSpPr>
          <p:cNvPr id="6" name="CasellaDiTesto 5"/>
          <p:cNvSpPr txBox="1"/>
          <p:nvPr/>
        </p:nvSpPr>
        <p:spPr>
          <a:xfrm>
            <a:off x="11275180" y="6476932"/>
            <a:ext cx="1005404" cy="369332"/>
          </a:xfrm>
          <a:prstGeom prst="rect">
            <a:avLst/>
          </a:prstGeom>
          <a:noFill/>
        </p:spPr>
        <p:txBody>
          <a:bodyPr wrap="none" rtlCol="0">
            <a:spAutoFit/>
          </a:bodyPr>
          <a:lstStyle/>
          <a:p>
            <a:pPr algn="ctr"/>
            <a:r>
              <a:rPr lang="it-IT" b="1" i="1" dirty="0">
                <a:solidFill>
                  <a:schemeClr val="bg1">
                    <a:lumMod val="50000"/>
                  </a:schemeClr>
                </a:solidFill>
              </a:rPr>
              <a:t>(segue)</a:t>
            </a:r>
          </a:p>
        </p:txBody>
      </p:sp>
    </p:spTree>
    <p:extLst>
      <p:ext uri="{BB962C8B-B14F-4D97-AF65-F5344CB8AC3E}">
        <p14:creationId xmlns:p14="http://schemas.microsoft.com/office/powerpoint/2010/main" val="1828239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83976" y="1296954"/>
            <a:ext cx="12108024" cy="4154984"/>
          </a:xfrm>
          <a:prstGeom prst="rect">
            <a:avLst/>
          </a:prstGeom>
        </p:spPr>
        <p:txBody>
          <a:bodyPr wrap="square">
            <a:spAutoFit/>
          </a:bodyPr>
          <a:lstStyle/>
          <a:p>
            <a:pPr algn="ctr"/>
            <a:r>
              <a:rPr lang="it-IT" sz="2800" b="1" dirty="0">
                <a:solidFill>
                  <a:srgbClr val="E98B01"/>
                </a:solidFill>
              </a:rPr>
              <a:t>CSR 4 – Target 1 Mercato del lavoro, Promozione dell’occupazione</a:t>
            </a:r>
          </a:p>
          <a:p>
            <a:endParaRPr lang="it-IT" b="1" dirty="0">
              <a:solidFill>
                <a:srgbClr val="FF0000"/>
              </a:solidFill>
            </a:endParaRPr>
          </a:p>
          <a:p>
            <a:r>
              <a:rPr lang="it-IT" sz="2000" b="1" dirty="0">
                <a:solidFill>
                  <a:srgbClr val="FF0000"/>
                </a:solidFill>
              </a:rPr>
              <a:t>Altre misure</a:t>
            </a:r>
          </a:p>
          <a:p>
            <a:pPr algn="just"/>
            <a:r>
              <a:rPr lang="it-IT" sz="2000" b="1" dirty="0" smtClean="0">
                <a:solidFill>
                  <a:srgbClr val="6699FF">
                    <a:lumMod val="50000"/>
                  </a:srgbClr>
                </a:solidFill>
              </a:rPr>
              <a:t>M8 </a:t>
            </a:r>
            <a:r>
              <a:rPr lang="it-IT" sz="2000" b="1" u="sng" dirty="0">
                <a:solidFill>
                  <a:srgbClr val="FFFFFF">
                    <a:lumMod val="50000"/>
                  </a:srgbClr>
                </a:solidFill>
              </a:rPr>
              <a:t>Adattabilità del lavoro </a:t>
            </a:r>
            <a:r>
              <a:rPr lang="it-IT" sz="2000" b="1" dirty="0">
                <a:solidFill>
                  <a:srgbClr val="FF0000"/>
                </a:solidFill>
              </a:rPr>
              <a:t>Totale misura 100</a:t>
            </a:r>
            <a:r>
              <a:rPr lang="it-IT" sz="2000" b="1" dirty="0">
                <a:solidFill>
                  <a:srgbClr val="6699FF">
                    <a:lumMod val="50000"/>
                  </a:srgbClr>
                </a:solidFill>
              </a:rPr>
              <a:t> </a:t>
            </a:r>
            <a:r>
              <a:rPr lang="it-IT" sz="2000" dirty="0">
                <a:solidFill>
                  <a:srgbClr val="002060"/>
                </a:solidFill>
              </a:rPr>
              <a:t>in particolare </a:t>
            </a:r>
            <a:r>
              <a:rPr lang="it-IT" sz="2000" dirty="0" err="1">
                <a:solidFill>
                  <a:srgbClr val="002060"/>
                </a:solidFill>
              </a:rPr>
              <a:t>sottomisure</a:t>
            </a:r>
            <a:r>
              <a:rPr lang="it-IT" sz="2000" dirty="0">
                <a:solidFill>
                  <a:srgbClr val="002060"/>
                </a:solidFill>
              </a:rPr>
              <a:t> </a:t>
            </a:r>
            <a:r>
              <a:rPr lang="it-IT" sz="2000" b="1" dirty="0">
                <a:solidFill>
                  <a:srgbClr val="002060"/>
                </a:solidFill>
              </a:rPr>
              <a:t>Favorire la permanenza e la ricollocazione dei lavoratori coinvolti in situazioni di crisi (RA 8.6) </a:t>
            </a:r>
            <a:r>
              <a:rPr lang="it-IT" sz="2000" b="1" dirty="0">
                <a:solidFill>
                  <a:srgbClr val="FF0000"/>
                </a:solidFill>
              </a:rPr>
              <a:t>48</a:t>
            </a:r>
            <a:r>
              <a:rPr lang="it-IT" sz="2000" b="1" dirty="0">
                <a:solidFill>
                  <a:srgbClr val="002060"/>
                </a:solidFill>
              </a:rPr>
              <a:t> Accrescimento delle competenze della forza lavoro e agevolazione della mobilità, dell’inserimento /reinserimento lavorativo (RA 10.4) </a:t>
            </a:r>
            <a:r>
              <a:rPr lang="it-IT" sz="2000" b="1" dirty="0">
                <a:solidFill>
                  <a:srgbClr val="FF0000"/>
                </a:solidFill>
              </a:rPr>
              <a:t>35</a:t>
            </a:r>
          </a:p>
          <a:p>
            <a:pPr algn="just"/>
            <a:endParaRPr lang="it-IT" b="1" dirty="0">
              <a:solidFill>
                <a:srgbClr val="6699FF">
                  <a:lumMod val="50000"/>
                </a:srgbClr>
              </a:solidFill>
            </a:endParaRPr>
          </a:p>
          <a:p>
            <a:pPr algn="just"/>
            <a:r>
              <a:rPr lang="it-IT" sz="2000" b="1" dirty="0">
                <a:solidFill>
                  <a:srgbClr val="6699FF">
                    <a:lumMod val="50000"/>
                  </a:srgbClr>
                </a:solidFill>
              </a:rPr>
              <a:t>M1 </a:t>
            </a:r>
            <a:r>
              <a:rPr lang="it-IT" sz="2000" b="1" u="sng" dirty="0" err="1">
                <a:solidFill>
                  <a:srgbClr val="FFFFFF">
                    <a:lumMod val="50000"/>
                  </a:srgbClr>
                </a:solidFill>
              </a:rPr>
              <a:t>Governance</a:t>
            </a:r>
            <a:r>
              <a:rPr lang="it-IT" sz="2000" b="1" u="sng" dirty="0">
                <a:solidFill>
                  <a:srgbClr val="FFFFFF">
                    <a:lumMod val="50000"/>
                  </a:srgbClr>
                </a:solidFill>
              </a:rPr>
              <a:t> del mercato del lavoro e servizi per il lavoro </a:t>
            </a:r>
            <a:r>
              <a:rPr lang="it-IT" sz="2000" b="1" dirty="0">
                <a:solidFill>
                  <a:srgbClr val="FF0000"/>
                </a:solidFill>
              </a:rPr>
              <a:t>Totale misura 60</a:t>
            </a:r>
          </a:p>
          <a:p>
            <a:pPr algn="just"/>
            <a:endParaRPr lang="it-IT" sz="2000" b="1" dirty="0">
              <a:solidFill>
                <a:srgbClr val="6699FF">
                  <a:lumMod val="50000"/>
                </a:srgbClr>
              </a:solidFill>
            </a:endParaRPr>
          </a:p>
          <a:p>
            <a:pPr algn="just"/>
            <a:r>
              <a:rPr lang="it-IT" sz="2000" b="1" dirty="0">
                <a:solidFill>
                  <a:srgbClr val="6699FF">
                    <a:lumMod val="50000"/>
                  </a:srgbClr>
                </a:solidFill>
              </a:rPr>
              <a:t>M3-M4</a:t>
            </a:r>
            <a:r>
              <a:rPr lang="it-IT" sz="2000" dirty="0">
                <a:solidFill>
                  <a:srgbClr val="DADADA">
                    <a:lumMod val="10000"/>
                  </a:srgbClr>
                </a:solidFill>
              </a:rPr>
              <a:t> Interventi mirati per promuovere </a:t>
            </a:r>
            <a:r>
              <a:rPr lang="it-IT" sz="2000" b="1" dirty="0">
                <a:solidFill>
                  <a:srgbClr val="DADADA">
                    <a:lumMod val="10000"/>
                  </a:srgbClr>
                </a:solidFill>
              </a:rPr>
              <a:t>Occupazione giovanile </a:t>
            </a:r>
            <a:r>
              <a:rPr lang="it-IT" sz="2000" b="1" dirty="0">
                <a:solidFill>
                  <a:srgbClr val="FF0000"/>
                </a:solidFill>
              </a:rPr>
              <a:t>Totale misura 65 </a:t>
            </a:r>
            <a:r>
              <a:rPr lang="it-IT" sz="2000" b="1" dirty="0">
                <a:solidFill>
                  <a:srgbClr val="DADADA">
                    <a:lumMod val="10000"/>
                  </a:srgbClr>
                </a:solidFill>
              </a:rPr>
              <a:t>e Occupazione femminile e conciliazione</a:t>
            </a:r>
            <a:r>
              <a:rPr lang="it-IT" sz="2000" b="1" dirty="0">
                <a:solidFill>
                  <a:srgbClr val="6699FF">
                    <a:lumMod val="50000"/>
                  </a:srgbClr>
                </a:solidFill>
              </a:rPr>
              <a:t> </a:t>
            </a:r>
            <a:r>
              <a:rPr lang="it-IT" sz="2000" b="1" dirty="0">
                <a:solidFill>
                  <a:srgbClr val="FF0000"/>
                </a:solidFill>
              </a:rPr>
              <a:t>Totale misura 53</a:t>
            </a:r>
          </a:p>
          <a:p>
            <a:pPr algn="just"/>
            <a:endParaRPr lang="it-IT" sz="2000" b="1" dirty="0">
              <a:solidFill>
                <a:srgbClr val="6699FF">
                  <a:lumMod val="50000"/>
                </a:srgbClr>
              </a:solidFill>
            </a:endParaRPr>
          </a:p>
          <a:p>
            <a:pPr algn="just"/>
            <a:r>
              <a:rPr lang="it-IT" sz="2000" b="1" dirty="0">
                <a:solidFill>
                  <a:srgbClr val="6699FF">
                    <a:lumMod val="50000"/>
                  </a:srgbClr>
                </a:solidFill>
              </a:rPr>
              <a:t>M6 </a:t>
            </a:r>
            <a:r>
              <a:rPr lang="it-IT" sz="2000" b="1" u="sng" dirty="0">
                <a:solidFill>
                  <a:srgbClr val="FFFFFF">
                    <a:lumMod val="50000"/>
                  </a:srgbClr>
                </a:solidFill>
              </a:rPr>
              <a:t>Strumenti di avvicinamento e integrazione tra la formazione e il lavoro </a:t>
            </a:r>
            <a:r>
              <a:rPr lang="it-IT" sz="2000" b="1" dirty="0">
                <a:solidFill>
                  <a:srgbClr val="FF0000"/>
                </a:solidFill>
              </a:rPr>
              <a:t>Totale misura 47</a:t>
            </a:r>
          </a:p>
        </p:txBody>
      </p:sp>
      <p:sp>
        <p:nvSpPr>
          <p:cNvPr id="6" name="CasellaDiTesto 5"/>
          <p:cNvSpPr txBox="1"/>
          <p:nvPr/>
        </p:nvSpPr>
        <p:spPr>
          <a:xfrm>
            <a:off x="1174939" y="170835"/>
            <a:ext cx="9817239" cy="646331"/>
          </a:xfrm>
          <a:prstGeom prst="rect">
            <a:avLst/>
          </a:prstGeom>
          <a:noFill/>
        </p:spPr>
        <p:txBody>
          <a:bodyPr wrap="square" rtlCol="0">
            <a:spAutoFit/>
          </a:bodyPr>
          <a:lstStyle/>
          <a:p>
            <a:pPr algn="ctr"/>
            <a:r>
              <a:rPr lang="it-IT" sz="3600" b="1" dirty="0" smtClean="0">
                <a:solidFill>
                  <a:srgbClr val="0070C0"/>
                </a:solidFill>
              </a:rPr>
              <a:t>Analisi </a:t>
            </a:r>
            <a:r>
              <a:rPr lang="it-IT" sz="3600" b="1" dirty="0">
                <a:solidFill>
                  <a:srgbClr val="0070C0"/>
                </a:solidFill>
              </a:rPr>
              <a:t>delle ricorrenze - Le Misure (M) per CSR</a:t>
            </a:r>
            <a:endParaRPr lang="it-IT" sz="3600" b="1" i="1" dirty="0">
              <a:solidFill>
                <a:srgbClr val="0070C0"/>
              </a:solidFill>
            </a:endParaRPr>
          </a:p>
        </p:txBody>
      </p:sp>
    </p:spTree>
    <p:extLst>
      <p:ext uri="{BB962C8B-B14F-4D97-AF65-F5344CB8AC3E}">
        <p14:creationId xmlns:p14="http://schemas.microsoft.com/office/powerpoint/2010/main" val="2034609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74645" y="1371607"/>
            <a:ext cx="12008498" cy="4001095"/>
          </a:xfrm>
          <a:prstGeom prst="rect">
            <a:avLst/>
          </a:prstGeom>
        </p:spPr>
        <p:txBody>
          <a:bodyPr wrap="square">
            <a:spAutoFit/>
          </a:bodyPr>
          <a:lstStyle/>
          <a:p>
            <a:pPr algn="ctr"/>
            <a:r>
              <a:rPr lang="it-IT" sz="2800" b="1" dirty="0">
                <a:solidFill>
                  <a:srgbClr val="E98B01"/>
                </a:solidFill>
              </a:rPr>
              <a:t>CSR 2 Efficienza P.A., Giustizia civile, Lotta contro la corruzione, Concorrenza</a:t>
            </a:r>
            <a:endParaRPr lang="it-IT" sz="2800" b="1" dirty="0">
              <a:solidFill>
                <a:srgbClr val="6699FF">
                  <a:lumMod val="50000"/>
                </a:srgbClr>
              </a:solidFill>
            </a:endParaRPr>
          </a:p>
          <a:p>
            <a:endParaRPr lang="it-IT" b="1" dirty="0">
              <a:solidFill>
                <a:srgbClr val="FF0000"/>
              </a:solidFill>
            </a:endParaRPr>
          </a:p>
          <a:p>
            <a:r>
              <a:rPr lang="it-IT" sz="2400" b="1" dirty="0">
                <a:solidFill>
                  <a:srgbClr val="FF0000"/>
                </a:solidFill>
              </a:rPr>
              <a:t>MISURE TOTALI 9 - PROVVEDIMENTI TOTALI 306</a:t>
            </a:r>
          </a:p>
          <a:p>
            <a:pPr algn="just"/>
            <a:endParaRPr lang="it-IT" sz="2400" b="1" dirty="0">
              <a:solidFill>
                <a:srgbClr val="6699FF">
                  <a:lumMod val="50000"/>
                </a:srgbClr>
              </a:solidFill>
            </a:endParaRPr>
          </a:p>
          <a:p>
            <a:pPr algn="just"/>
            <a:r>
              <a:rPr lang="it-IT" sz="2000" b="1" dirty="0">
                <a:solidFill>
                  <a:srgbClr val="6699FF">
                    <a:lumMod val="50000"/>
                  </a:srgbClr>
                </a:solidFill>
              </a:rPr>
              <a:t>M1 </a:t>
            </a:r>
            <a:r>
              <a:rPr lang="it-IT" sz="2000" b="1" u="sng" dirty="0">
                <a:solidFill>
                  <a:srgbClr val="FFFFFF">
                    <a:lumMod val="50000"/>
                  </a:srgbClr>
                </a:solidFill>
              </a:rPr>
              <a:t>Efficienza della Pubblica Amministrazione </a:t>
            </a:r>
            <a:r>
              <a:rPr lang="it-IT" sz="2000" b="1" dirty="0">
                <a:solidFill>
                  <a:srgbClr val="FF0000"/>
                </a:solidFill>
              </a:rPr>
              <a:t>Totale di misura 108 </a:t>
            </a:r>
            <a:r>
              <a:rPr lang="it-IT" sz="2000" dirty="0">
                <a:solidFill>
                  <a:srgbClr val="002060"/>
                </a:solidFill>
              </a:rPr>
              <a:t>in particolare sottomisura </a:t>
            </a:r>
            <a:r>
              <a:rPr lang="it-IT" sz="2000" b="1" dirty="0">
                <a:solidFill>
                  <a:srgbClr val="002060"/>
                </a:solidFill>
              </a:rPr>
              <a:t>Miglioramento delle prestazioni della Pubblica Amministrazione (RA 11.3 e SDG 16.16.6)</a:t>
            </a:r>
            <a:r>
              <a:rPr lang="it-IT" sz="2000" dirty="0">
                <a:solidFill>
                  <a:srgbClr val="002060"/>
                </a:solidFill>
              </a:rPr>
              <a:t>  </a:t>
            </a:r>
            <a:r>
              <a:rPr lang="it-IT" sz="2000" b="1" dirty="0">
                <a:solidFill>
                  <a:srgbClr val="FF0000"/>
                </a:solidFill>
              </a:rPr>
              <a:t>91</a:t>
            </a:r>
          </a:p>
          <a:p>
            <a:pPr algn="just"/>
            <a:endParaRPr lang="it-IT" sz="2000" b="1" dirty="0">
              <a:solidFill>
                <a:srgbClr val="6699FF">
                  <a:lumMod val="50000"/>
                </a:srgbClr>
              </a:solidFill>
            </a:endParaRPr>
          </a:p>
          <a:p>
            <a:pPr algn="just"/>
            <a:r>
              <a:rPr lang="it-IT" sz="2000" b="1" dirty="0">
                <a:solidFill>
                  <a:srgbClr val="6699FF">
                    <a:lumMod val="50000"/>
                  </a:srgbClr>
                </a:solidFill>
              </a:rPr>
              <a:t>M2 </a:t>
            </a:r>
            <a:r>
              <a:rPr lang="it-IT" sz="2000" b="1" u="sng" dirty="0">
                <a:solidFill>
                  <a:srgbClr val="FFFFFF">
                    <a:lumMod val="50000"/>
                  </a:srgbClr>
                </a:solidFill>
              </a:rPr>
              <a:t>Misure di contrasto alla corruzione </a:t>
            </a:r>
            <a:r>
              <a:rPr lang="it-IT" sz="2000" b="1" dirty="0">
                <a:solidFill>
                  <a:srgbClr val="FF0000"/>
                </a:solidFill>
              </a:rPr>
              <a:t>Totale di misura 53 </a:t>
            </a:r>
            <a:r>
              <a:rPr lang="it-IT" sz="2000" dirty="0">
                <a:solidFill>
                  <a:srgbClr val="6699FF">
                    <a:lumMod val="50000"/>
                  </a:srgbClr>
                </a:solidFill>
              </a:rPr>
              <a:t> </a:t>
            </a:r>
            <a:r>
              <a:rPr lang="it-IT" sz="2000" dirty="0">
                <a:solidFill>
                  <a:srgbClr val="002060"/>
                </a:solidFill>
              </a:rPr>
              <a:t>nella sottomisura </a:t>
            </a:r>
            <a:r>
              <a:rPr lang="it-IT" sz="2000" b="1" dirty="0">
                <a:solidFill>
                  <a:srgbClr val="002060"/>
                </a:solidFill>
              </a:rPr>
              <a:t>Aumento dei livelli di integrità e di legalità nell’azione della P.A. (RA 11.5 e SDG 16.16.5)</a:t>
            </a:r>
          </a:p>
          <a:p>
            <a:pPr algn="just"/>
            <a:endParaRPr lang="it-IT" sz="2000" b="1" dirty="0">
              <a:solidFill>
                <a:srgbClr val="6699FF">
                  <a:lumMod val="50000"/>
                </a:srgbClr>
              </a:solidFill>
            </a:endParaRPr>
          </a:p>
          <a:p>
            <a:pPr algn="just"/>
            <a:r>
              <a:rPr lang="it-IT" sz="2000" b="1" dirty="0">
                <a:solidFill>
                  <a:srgbClr val="6699FF">
                    <a:lumMod val="50000"/>
                  </a:srgbClr>
                </a:solidFill>
              </a:rPr>
              <a:t>M4 </a:t>
            </a:r>
            <a:r>
              <a:rPr lang="it-IT" sz="2000" b="1" u="sng" dirty="0">
                <a:solidFill>
                  <a:srgbClr val="FFFFFF">
                    <a:lumMod val="50000"/>
                  </a:srgbClr>
                </a:solidFill>
              </a:rPr>
              <a:t>Apertura del mercato e concorrenza </a:t>
            </a:r>
            <a:r>
              <a:rPr lang="it-IT" sz="2000" b="1" dirty="0">
                <a:solidFill>
                  <a:srgbClr val="FF0000"/>
                </a:solidFill>
              </a:rPr>
              <a:t>Totale misura 42 </a:t>
            </a:r>
            <a:r>
              <a:rPr lang="it-IT" sz="2000" b="1" dirty="0">
                <a:solidFill>
                  <a:srgbClr val="002060"/>
                </a:solidFill>
              </a:rPr>
              <a:t>nei diversi settori professioni, sanità, trasporti, commercio al dettaglio, pesca…</a:t>
            </a:r>
          </a:p>
        </p:txBody>
      </p:sp>
      <p:sp>
        <p:nvSpPr>
          <p:cNvPr id="10" name="CasellaDiTesto 9"/>
          <p:cNvSpPr txBox="1"/>
          <p:nvPr/>
        </p:nvSpPr>
        <p:spPr>
          <a:xfrm>
            <a:off x="11275180" y="6476932"/>
            <a:ext cx="1005404" cy="369332"/>
          </a:xfrm>
          <a:prstGeom prst="rect">
            <a:avLst/>
          </a:prstGeom>
          <a:noFill/>
        </p:spPr>
        <p:txBody>
          <a:bodyPr wrap="none" rtlCol="0">
            <a:spAutoFit/>
          </a:bodyPr>
          <a:lstStyle/>
          <a:p>
            <a:pPr algn="ctr"/>
            <a:r>
              <a:rPr lang="it-IT" b="1" i="1" dirty="0">
                <a:solidFill>
                  <a:schemeClr val="bg1">
                    <a:lumMod val="50000"/>
                  </a:schemeClr>
                </a:solidFill>
              </a:rPr>
              <a:t>(segue)</a:t>
            </a:r>
          </a:p>
        </p:txBody>
      </p:sp>
      <p:sp>
        <p:nvSpPr>
          <p:cNvPr id="5" name="CasellaDiTesto 4"/>
          <p:cNvSpPr txBox="1"/>
          <p:nvPr/>
        </p:nvSpPr>
        <p:spPr>
          <a:xfrm>
            <a:off x="1174939" y="170835"/>
            <a:ext cx="9817239" cy="646331"/>
          </a:xfrm>
          <a:prstGeom prst="rect">
            <a:avLst/>
          </a:prstGeom>
          <a:noFill/>
        </p:spPr>
        <p:txBody>
          <a:bodyPr wrap="square" rtlCol="0">
            <a:spAutoFit/>
          </a:bodyPr>
          <a:lstStyle/>
          <a:p>
            <a:pPr algn="ctr"/>
            <a:r>
              <a:rPr lang="it-IT" sz="3600" b="1" dirty="0" smtClean="0">
                <a:solidFill>
                  <a:srgbClr val="0070C0"/>
                </a:solidFill>
              </a:rPr>
              <a:t>Analisi </a:t>
            </a:r>
            <a:r>
              <a:rPr lang="it-IT" sz="3600" b="1" dirty="0">
                <a:solidFill>
                  <a:srgbClr val="0070C0"/>
                </a:solidFill>
              </a:rPr>
              <a:t>delle ricorrenze - Le Misure (M) per CSR</a:t>
            </a:r>
            <a:endParaRPr lang="it-IT" sz="3600" b="1" i="1" dirty="0">
              <a:solidFill>
                <a:srgbClr val="0070C0"/>
              </a:solidFill>
            </a:endParaRPr>
          </a:p>
        </p:txBody>
      </p:sp>
    </p:spTree>
    <p:extLst>
      <p:ext uri="{BB962C8B-B14F-4D97-AF65-F5344CB8AC3E}">
        <p14:creationId xmlns:p14="http://schemas.microsoft.com/office/powerpoint/2010/main" val="4099718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74645" y="1520891"/>
            <a:ext cx="12117355" cy="5078313"/>
          </a:xfrm>
          <a:prstGeom prst="rect">
            <a:avLst/>
          </a:prstGeom>
        </p:spPr>
        <p:txBody>
          <a:bodyPr wrap="square">
            <a:spAutoFit/>
          </a:bodyPr>
          <a:lstStyle/>
          <a:p>
            <a:pPr algn="ctr"/>
            <a:r>
              <a:rPr lang="it-IT" sz="2800" b="1" dirty="0">
                <a:solidFill>
                  <a:srgbClr val="E98B01"/>
                </a:solidFill>
              </a:rPr>
              <a:t>CSR 2 Efficienza P.A., Giustizia civile, Lotta contro la corruzione, Concorrenza</a:t>
            </a:r>
            <a:endParaRPr lang="it-IT" sz="2800" b="1" dirty="0">
              <a:solidFill>
                <a:srgbClr val="6699FF">
                  <a:lumMod val="50000"/>
                </a:srgbClr>
              </a:solidFill>
            </a:endParaRPr>
          </a:p>
          <a:p>
            <a:pPr algn="just"/>
            <a:endParaRPr lang="it-IT" b="1" dirty="0">
              <a:solidFill>
                <a:srgbClr val="FF0000"/>
              </a:solidFill>
            </a:endParaRPr>
          </a:p>
          <a:p>
            <a:pPr algn="just"/>
            <a:r>
              <a:rPr lang="it-IT" sz="2000" b="1" dirty="0">
                <a:solidFill>
                  <a:srgbClr val="FF0000"/>
                </a:solidFill>
              </a:rPr>
              <a:t>Altre misure… </a:t>
            </a:r>
          </a:p>
          <a:p>
            <a:pPr algn="just"/>
            <a:r>
              <a:rPr lang="it-IT" sz="2000" b="1" dirty="0">
                <a:solidFill>
                  <a:srgbClr val="6699FF">
                    <a:lumMod val="50000"/>
                  </a:srgbClr>
                </a:solidFill>
              </a:rPr>
              <a:t>M6 </a:t>
            </a:r>
            <a:r>
              <a:rPr lang="it-IT" sz="2000" b="1" u="sng" dirty="0">
                <a:solidFill>
                  <a:srgbClr val="FFFFFF">
                    <a:lumMod val="50000"/>
                  </a:srgbClr>
                </a:solidFill>
              </a:rPr>
              <a:t>Agenda per la semplificazione </a:t>
            </a:r>
            <a:r>
              <a:rPr lang="it-IT" sz="2000" b="1" dirty="0">
                <a:solidFill>
                  <a:srgbClr val="FF0000"/>
                </a:solidFill>
              </a:rPr>
              <a:t>Totale misura 21 </a:t>
            </a:r>
            <a:r>
              <a:rPr lang="it-IT" sz="2000" b="1" dirty="0">
                <a:solidFill>
                  <a:srgbClr val="002060"/>
                </a:solidFill>
              </a:rPr>
              <a:t>Riduzione degli oneri regolatori (RA 11.2) </a:t>
            </a:r>
          </a:p>
          <a:p>
            <a:pPr algn="just"/>
            <a:r>
              <a:rPr lang="it-IT" sz="2000" b="1" dirty="0">
                <a:solidFill>
                  <a:srgbClr val="6699FF">
                    <a:lumMod val="50000"/>
                  </a:srgbClr>
                </a:solidFill>
              </a:rPr>
              <a:t>M7 </a:t>
            </a:r>
            <a:r>
              <a:rPr lang="it-IT" sz="2000" b="1" u="sng" dirty="0">
                <a:solidFill>
                  <a:srgbClr val="FFFFFF">
                    <a:lumMod val="50000"/>
                  </a:srgbClr>
                </a:solidFill>
              </a:rPr>
              <a:t>Banda </a:t>
            </a:r>
            <a:r>
              <a:rPr lang="it-IT" sz="2000" b="1" u="sng" dirty="0" err="1">
                <a:solidFill>
                  <a:srgbClr val="FFFFFF">
                    <a:lumMod val="50000"/>
                  </a:srgbClr>
                </a:solidFill>
              </a:rPr>
              <a:t>ultralarga</a:t>
            </a:r>
            <a:r>
              <a:rPr lang="it-IT" sz="2000" b="1" u="sng" dirty="0">
                <a:solidFill>
                  <a:srgbClr val="FFFFFF">
                    <a:lumMod val="50000"/>
                  </a:srgbClr>
                </a:solidFill>
              </a:rPr>
              <a:t> </a:t>
            </a:r>
            <a:r>
              <a:rPr lang="it-IT" sz="2000" b="1" dirty="0">
                <a:solidFill>
                  <a:srgbClr val="FF0000"/>
                </a:solidFill>
              </a:rPr>
              <a:t>Totale misura 23 </a:t>
            </a:r>
            <a:r>
              <a:rPr lang="it-IT" sz="2000" b="1" dirty="0">
                <a:solidFill>
                  <a:srgbClr val="002060"/>
                </a:solidFill>
              </a:rPr>
              <a:t>Riduzione dei divari digitali nei territori e diffusione di connettività in banda larga (RA 2.1) </a:t>
            </a:r>
          </a:p>
          <a:p>
            <a:pPr algn="just"/>
            <a:r>
              <a:rPr lang="it-IT" sz="2000" b="1" dirty="0">
                <a:solidFill>
                  <a:srgbClr val="6699FF">
                    <a:lumMod val="50000"/>
                  </a:srgbClr>
                </a:solidFill>
              </a:rPr>
              <a:t>M8 </a:t>
            </a:r>
            <a:r>
              <a:rPr lang="it-IT" sz="2000" b="1" u="sng" dirty="0">
                <a:solidFill>
                  <a:srgbClr val="FFFFFF">
                    <a:lumMod val="50000"/>
                  </a:srgbClr>
                </a:solidFill>
              </a:rPr>
              <a:t>Interoperabilità e trasparenza dei dati - Agenda Digitale </a:t>
            </a:r>
            <a:r>
              <a:rPr lang="it-IT" sz="2000" b="1" dirty="0">
                <a:solidFill>
                  <a:srgbClr val="FF0000"/>
                </a:solidFill>
              </a:rPr>
              <a:t>Totale misura 27 </a:t>
            </a:r>
            <a:r>
              <a:rPr lang="it-IT" sz="2000" b="1" dirty="0">
                <a:solidFill>
                  <a:srgbClr val="002060"/>
                </a:solidFill>
              </a:rPr>
              <a:t>Digitalizzazione dei processi amministrativi e diffusione di servizi digitali pienamente interoperabili (RA 2.2) </a:t>
            </a:r>
          </a:p>
          <a:p>
            <a:pPr algn="just"/>
            <a:endParaRPr lang="it-IT" b="1" dirty="0" smtClean="0">
              <a:solidFill>
                <a:srgbClr val="FF0000"/>
              </a:solidFill>
            </a:endParaRPr>
          </a:p>
          <a:p>
            <a:pPr algn="just"/>
            <a:r>
              <a:rPr lang="it-IT" sz="2000" b="1" dirty="0" smtClean="0">
                <a:solidFill>
                  <a:srgbClr val="FF0000"/>
                </a:solidFill>
              </a:rPr>
              <a:t>Misure </a:t>
            </a:r>
            <a:r>
              <a:rPr lang="it-IT" sz="2000" b="1" dirty="0">
                <a:solidFill>
                  <a:srgbClr val="FF0000"/>
                </a:solidFill>
              </a:rPr>
              <a:t>meno significative</a:t>
            </a:r>
          </a:p>
          <a:p>
            <a:pPr algn="just"/>
            <a:r>
              <a:rPr lang="it-IT" sz="2000" b="1" dirty="0">
                <a:solidFill>
                  <a:srgbClr val="6699FF">
                    <a:lumMod val="50000"/>
                  </a:srgbClr>
                </a:solidFill>
              </a:rPr>
              <a:t>M3 </a:t>
            </a:r>
            <a:r>
              <a:rPr lang="it-IT" sz="2000" b="1" u="sng" dirty="0">
                <a:solidFill>
                  <a:srgbClr val="FFFFFF">
                    <a:lumMod val="50000"/>
                  </a:srgbClr>
                </a:solidFill>
              </a:rPr>
              <a:t>Efficienza della giustizia</a:t>
            </a:r>
            <a:r>
              <a:rPr lang="it-IT" sz="2000" u="sng" dirty="0">
                <a:solidFill>
                  <a:srgbClr val="FFFFFF">
                    <a:lumMod val="50000"/>
                  </a:srgbClr>
                </a:solidFill>
              </a:rPr>
              <a:t> </a:t>
            </a:r>
            <a:r>
              <a:rPr lang="it-IT" sz="2000" b="1" dirty="0">
                <a:solidFill>
                  <a:srgbClr val="FF0000"/>
                </a:solidFill>
              </a:rPr>
              <a:t>Totale misura 11 </a:t>
            </a:r>
            <a:r>
              <a:rPr lang="it-IT" sz="2000" b="1" dirty="0">
                <a:solidFill>
                  <a:srgbClr val="002060"/>
                </a:solidFill>
              </a:rPr>
              <a:t>Miglioramento dell'efficienza e della qualità delle prestazioni del sistema giudiziario (RA 11.4) </a:t>
            </a:r>
          </a:p>
          <a:p>
            <a:pPr algn="just"/>
            <a:r>
              <a:rPr lang="it-IT" sz="2000" b="1" dirty="0">
                <a:solidFill>
                  <a:srgbClr val="6699FF">
                    <a:lumMod val="50000"/>
                  </a:srgbClr>
                </a:solidFill>
              </a:rPr>
              <a:t>M5 </a:t>
            </a:r>
            <a:r>
              <a:rPr lang="it-IT" sz="2000" b="1" u="sng" dirty="0">
                <a:solidFill>
                  <a:srgbClr val="FFFFFF">
                    <a:lumMod val="50000"/>
                  </a:srgbClr>
                </a:solidFill>
              </a:rPr>
              <a:t>Applicazione della normativa su appalti e concessioni</a:t>
            </a:r>
            <a:r>
              <a:rPr lang="it-IT" sz="2000" u="sng" dirty="0">
                <a:solidFill>
                  <a:srgbClr val="FFFFFF">
                    <a:lumMod val="50000"/>
                  </a:srgbClr>
                </a:solidFill>
              </a:rPr>
              <a:t> </a:t>
            </a:r>
            <a:r>
              <a:rPr lang="it-IT" sz="2000" b="1" dirty="0">
                <a:solidFill>
                  <a:srgbClr val="FF0000"/>
                </a:solidFill>
              </a:rPr>
              <a:t>Totale misura 7 </a:t>
            </a:r>
            <a:r>
              <a:rPr lang="it-IT" sz="2000" b="1" dirty="0">
                <a:solidFill>
                  <a:srgbClr val="002060"/>
                </a:solidFill>
              </a:rPr>
              <a:t>Promuovere pratiche sostenibili in materia di appalti pubblici (SDG 12.12.7)</a:t>
            </a:r>
          </a:p>
          <a:p>
            <a:pPr algn="just"/>
            <a:r>
              <a:rPr lang="it-IT" sz="2000" b="1" dirty="0">
                <a:solidFill>
                  <a:srgbClr val="6699FF">
                    <a:lumMod val="50000"/>
                  </a:srgbClr>
                </a:solidFill>
              </a:rPr>
              <a:t>M9 </a:t>
            </a:r>
            <a:r>
              <a:rPr lang="it-IT" sz="2000" b="1" u="sng" dirty="0">
                <a:solidFill>
                  <a:srgbClr val="FFFFFF">
                    <a:lumMod val="50000"/>
                  </a:srgbClr>
                </a:solidFill>
              </a:rPr>
              <a:t>ICT per cittadini e imprese - Agenda Digitale</a:t>
            </a:r>
            <a:r>
              <a:rPr lang="it-IT" sz="2000" u="sng" dirty="0">
                <a:solidFill>
                  <a:srgbClr val="FFFFFF">
                    <a:lumMod val="50000"/>
                  </a:srgbClr>
                </a:solidFill>
              </a:rPr>
              <a:t> </a:t>
            </a:r>
            <a:r>
              <a:rPr lang="it-IT" sz="2000" b="1" dirty="0">
                <a:solidFill>
                  <a:srgbClr val="FF0000"/>
                </a:solidFill>
              </a:rPr>
              <a:t>Totale</a:t>
            </a:r>
            <a:r>
              <a:rPr lang="it-IT" sz="2000" dirty="0">
                <a:solidFill>
                  <a:srgbClr val="FF0000"/>
                </a:solidFill>
              </a:rPr>
              <a:t> </a:t>
            </a:r>
            <a:r>
              <a:rPr lang="it-IT" sz="2000" b="1" dirty="0">
                <a:solidFill>
                  <a:srgbClr val="FF0000"/>
                </a:solidFill>
              </a:rPr>
              <a:t>misura 14 </a:t>
            </a:r>
            <a:r>
              <a:rPr lang="it-IT" sz="2000" b="1" dirty="0">
                <a:solidFill>
                  <a:srgbClr val="002060"/>
                </a:solidFill>
              </a:rPr>
              <a:t>Potenziamento della domanda di ICT di cittadini e imprese in termini di utilizzo dei servizi online, inclusione digitale e partecipazione in rete (RA 2.3)</a:t>
            </a:r>
            <a:endParaRPr lang="it-IT" sz="2000" b="1" dirty="0">
              <a:solidFill>
                <a:srgbClr val="FF0000"/>
              </a:solidFill>
            </a:endParaRPr>
          </a:p>
        </p:txBody>
      </p:sp>
      <p:sp>
        <p:nvSpPr>
          <p:cNvPr id="6" name="CasellaDiTesto 5"/>
          <p:cNvSpPr txBox="1"/>
          <p:nvPr/>
        </p:nvSpPr>
        <p:spPr>
          <a:xfrm>
            <a:off x="1174939" y="170835"/>
            <a:ext cx="9817239" cy="646331"/>
          </a:xfrm>
          <a:prstGeom prst="rect">
            <a:avLst/>
          </a:prstGeom>
          <a:noFill/>
        </p:spPr>
        <p:txBody>
          <a:bodyPr wrap="square" rtlCol="0">
            <a:spAutoFit/>
          </a:bodyPr>
          <a:lstStyle/>
          <a:p>
            <a:pPr algn="ctr"/>
            <a:r>
              <a:rPr lang="it-IT" sz="3600" b="1" dirty="0" smtClean="0">
                <a:solidFill>
                  <a:srgbClr val="0070C0"/>
                </a:solidFill>
              </a:rPr>
              <a:t>Analisi </a:t>
            </a:r>
            <a:r>
              <a:rPr lang="it-IT" sz="3600" b="1" dirty="0">
                <a:solidFill>
                  <a:srgbClr val="0070C0"/>
                </a:solidFill>
              </a:rPr>
              <a:t>delle ricorrenze - Le Misure (M) per CSR</a:t>
            </a:r>
            <a:endParaRPr lang="it-IT" sz="3600" b="1" i="1" dirty="0">
              <a:solidFill>
                <a:srgbClr val="0070C0"/>
              </a:solidFill>
            </a:endParaRPr>
          </a:p>
        </p:txBody>
      </p:sp>
    </p:spTree>
    <p:extLst>
      <p:ext uri="{BB962C8B-B14F-4D97-AF65-F5344CB8AC3E}">
        <p14:creationId xmlns:p14="http://schemas.microsoft.com/office/powerpoint/2010/main" val="1764254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74644" y="1520890"/>
            <a:ext cx="12117355" cy="3877985"/>
          </a:xfrm>
          <a:prstGeom prst="rect">
            <a:avLst/>
          </a:prstGeom>
          <a:noFill/>
        </p:spPr>
        <p:txBody>
          <a:bodyPr wrap="square" rtlCol="0">
            <a:spAutoFit/>
          </a:bodyPr>
          <a:lstStyle/>
          <a:p>
            <a:pPr algn="ctr"/>
            <a:r>
              <a:rPr lang="it-IT" sz="2800" b="1" dirty="0">
                <a:solidFill>
                  <a:srgbClr val="E98B01"/>
                </a:solidFill>
              </a:rPr>
              <a:t>CSR 3 Settore bancario, Accesso al </a:t>
            </a:r>
            <a:r>
              <a:rPr lang="it-IT" sz="2800" b="1" dirty="0" smtClean="0">
                <a:solidFill>
                  <a:srgbClr val="E98B01"/>
                </a:solidFill>
              </a:rPr>
              <a:t>credito</a:t>
            </a:r>
            <a:endParaRPr lang="it-IT" sz="2800" b="1" dirty="0">
              <a:solidFill>
                <a:srgbClr val="E98B01"/>
              </a:solidFill>
            </a:endParaRPr>
          </a:p>
          <a:p>
            <a:endParaRPr lang="it-IT" sz="1000" b="1" dirty="0">
              <a:solidFill>
                <a:srgbClr val="6699FF">
                  <a:lumMod val="50000"/>
                </a:srgbClr>
              </a:solidFill>
            </a:endParaRPr>
          </a:p>
          <a:p>
            <a:endParaRPr lang="it-IT" b="1" dirty="0">
              <a:solidFill>
                <a:srgbClr val="FF0000"/>
              </a:solidFill>
            </a:endParaRPr>
          </a:p>
          <a:p>
            <a:r>
              <a:rPr lang="it-IT" sz="2400" b="1" dirty="0">
                <a:solidFill>
                  <a:srgbClr val="FF0000"/>
                </a:solidFill>
              </a:rPr>
              <a:t>MISURE TOTALI 2 – PROVVEDIMENTI TOTALI 132</a:t>
            </a:r>
          </a:p>
          <a:p>
            <a:endParaRPr lang="it-IT" sz="1000" dirty="0">
              <a:solidFill>
                <a:srgbClr val="6699FF">
                  <a:lumMod val="50000"/>
                </a:srgbClr>
              </a:solidFill>
            </a:endParaRPr>
          </a:p>
          <a:p>
            <a:endParaRPr lang="it-IT" b="1" dirty="0">
              <a:solidFill>
                <a:srgbClr val="6699FF">
                  <a:lumMod val="50000"/>
                </a:srgbClr>
              </a:solidFill>
            </a:endParaRPr>
          </a:p>
          <a:p>
            <a:pPr algn="just"/>
            <a:r>
              <a:rPr lang="it-IT" sz="2000" b="1" dirty="0">
                <a:solidFill>
                  <a:srgbClr val="6699FF">
                    <a:lumMod val="50000"/>
                  </a:srgbClr>
                </a:solidFill>
              </a:rPr>
              <a:t>M2 </a:t>
            </a:r>
            <a:r>
              <a:rPr lang="it-IT" sz="2000" b="1" u="sng" dirty="0">
                <a:solidFill>
                  <a:srgbClr val="FFFFFF">
                    <a:lumMod val="50000"/>
                  </a:srgbClr>
                </a:solidFill>
              </a:rPr>
              <a:t>Erogazione contributi alle piccole e medie imprese non bancari </a:t>
            </a:r>
            <a:r>
              <a:rPr lang="it-IT" sz="2000" b="1" dirty="0">
                <a:solidFill>
                  <a:srgbClr val="FF0000"/>
                </a:solidFill>
              </a:rPr>
              <a:t>Totale misura 87 </a:t>
            </a:r>
            <a:r>
              <a:rPr lang="it-IT" sz="2000" dirty="0">
                <a:solidFill>
                  <a:srgbClr val="002060"/>
                </a:solidFill>
              </a:rPr>
              <a:t>in particolare </a:t>
            </a:r>
            <a:r>
              <a:rPr lang="it-IT" sz="2000" dirty="0" err="1">
                <a:solidFill>
                  <a:srgbClr val="002060"/>
                </a:solidFill>
              </a:rPr>
              <a:t>sottomisure</a:t>
            </a:r>
            <a:r>
              <a:rPr lang="it-IT" sz="2000" dirty="0">
                <a:solidFill>
                  <a:srgbClr val="002060"/>
                </a:solidFill>
              </a:rPr>
              <a:t> </a:t>
            </a:r>
            <a:r>
              <a:rPr lang="it-IT" sz="2000" b="1" dirty="0">
                <a:solidFill>
                  <a:srgbClr val="002060"/>
                </a:solidFill>
              </a:rPr>
              <a:t>Rilancio della propensione agli investimenti del sistema produttivo (RA 3.1)</a:t>
            </a:r>
            <a:r>
              <a:rPr lang="it-IT" sz="2000" b="1" dirty="0">
                <a:solidFill>
                  <a:srgbClr val="6699FF">
                    <a:lumMod val="50000"/>
                  </a:srgbClr>
                </a:solidFill>
              </a:rPr>
              <a:t> </a:t>
            </a:r>
            <a:r>
              <a:rPr lang="it-IT" sz="2000" b="1" dirty="0">
                <a:solidFill>
                  <a:srgbClr val="FF0000"/>
                </a:solidFill>
              </a:rPr>
              <a:t>33</a:t>
            </a:r>
            <a:r>
              <a:rPr lang="it-IT" sz="2000" b="1" dirty="0">
                <a:solidFill>
                  <a:srgbClr val="6699FF">
                    <a:lumMod val="50000"/>
                  </a:srgbClr>
                </a:solidFill>
              </a:rPr>
              <a:t> </a:t>
            </a:r>
            <a:r>
              <a:rPr lang="it-IT" sz="2000" dirty="0">
                <a:solidFill>
                  <a:srgbClr val="002060"/>
                </a:solidFill>
              </a:rPr>
              <a:t>e</a:t>
            </a:r>
            <a:r>
              <a:rPr lang="it-IT" sz="2000" dirty="0">
                <a:solidFill>
                  <a:srgbClr val="6699FF">
                    <a:lumMod val="50000"/>
                  </a:srgbClr>
                </a:solidFill>
              </a:rPr>
              <a:t> </a:t>
            </a:r>
            <a:r>
              <a:rPr lang="it-IT" sz="2000" b="1" dirty="0">
                <a:solidFill>
                  <a:srgbClr val="002060"/>
                </a:solidFill>
              </a:rPr>
              <a:t>Nascita a consolidamento delle Micro, Piccole e Medie imprese (RA 3.5) </a:t>
            </a:r>
            <a:r>
              <a:rPr lang="it-IT" sz="2000" dirty="0">
                <a:solidFill>
                  <a:srgbClr val="002060"/>
                </a:solidFill>
              </a:rPr>
              <a:t>anche CSR4 T1 M7 </a:t>
            </a:r>
            <a:r>
              <a:rPr lang="it-IT" sz="2000" b="1" dirty="0">
                <a:solidFill>
                  <a:srgbClr val="FF0000"/>
                </a:solidFill>
              </a:rPr>
              <a:t>33</a:t>
            </a:r>
            <a:endParaRPr lang="it-IT" sz="2000" dirty="0">
              <a:solidFill>
                <a:srgbClr val="FF0000"/>
              </a:solidFill>
            </a:endParaRPr>
          </a:p>
          <a:p>
            <a:endParaRPr lang="it-IT" dirty="0">
              <a:solidFill>
                <a:srgbClr val="6699FF">
                  <a:lumMod val="50000"/>
                </a:srgbClr>
              </a:solidFill>
            </a:endParaRPr>
          </a:p>
          <a:p>
            <a:r>
              <a:rPr lang="it-IT" sz="2000" b="1" dirty="0" smtClean="0">
                <a:solidFill>
                  <a:srgbClr val="6699FF">
                    <a:lumMod val="50000"/>
                  </a:srgbClr>
                </a:solidFill>
              </a:rPr>
              <a:t>M1 </a:t>
            </a:r>
            <a:r>
              <a:rPr lang="it-IT" sz="2000" b="1" u="sng" dirty="0">
                <a:solidFill>
                  <a:srgbClr val="FFFFFF">
                    <a:lumMod val="50000"/>
                  </a:srgbClr>
                </a:solidFill>
              </a:rPr>
              <a:t>Accesso al credito per le piccole e medie imprese e favorire prestiti all’economia reale (SDG 8.8.10 e 9.9.3) </a:t>
            </a:r>
            <a:r>
              <a:rPr lang="it-IT" sz="2000" b="1" dirty="0">
                <a:solidFill>
                  <a:srgbClr val="FF0000"/>
                </a:solidFill>
              </a:rPr>
              <a:t>Totale misura 45 </a:t>
            </a:r>
            <a:r>
              <a:rPr lang="it-IT" sz="2000" b="1" dirty="0">
                <a:solidFill>
                  <a:srgbClr val="002060"/>
                </a:solidFill>
              </a:rPr>
              <a:t>Miglioramento dell’accesso al credito, del finanziamento del rischio in agricoltura (RA 3.6 e SDG 2.2.B) </a:t>
            </a:r>
          </a:p>
        </p:txBody>
      </p:sp>
      <p:sp>
        <p:nvSpPr>
          <p:cNvPr id="6" name="CasellaDiTesto 5"/>
          <p:cNvSpPr txBox="1"/>
          <p:nvPr/>
        </p:nvSpPr>
        <p:spPr>
          <a:xfrm>
            <a:off x="1174939" y="170835"/>
            <a:ext cx="9817239" cy="646331"/>
          </a:xfrm>
          <a:prstGeom prst="rect">
            <a:avLst/>
          </a:prstGeom>
          <a:noFill/>
        </p:spPr>
        <p:txBody>
          <a:bodyPr wrap="square" rtlCol="0">
            <a:spAutoFit/>
          </a:bodyPr>
          <a:lstStyle/>
          <a:p>
            <a:pPr algn="ctr"/>
            <a:r>
              <a:rPr lang="it-IT" sz="3600" b="1" dirty="0" smtClean="0">
                <a:solidFill>
                  <a:srgbClr val="0070C0"/>
                </a:solidFill>
              </a:rPr>
              <a:t>Analisi </a:t>
            </a:r>
            <a:r>
              <a:rPr lang="it-IT" sz="3600" b="1" dirty="0">
                <a:solidFill>
                  <a:srgbClr val="0070C0"/>
                </a:solidFill>
              </a:rPr>
              <a:t>delle ricorrenze - Le Misure (M) per CSR</a:t>
            </a:r>
            <a:endParaRPr lang="it-IT" sz="3600" b="1" i="1" dirty="0">
              <a:solidFill>
                <a:srgbClr val="0070C0"/>
              </a:solidFill>
            </a:endParaRPr>
          </a:p>
        </p:txBody>
      </p:sp>
    </p:spTree>
    <p:extLst>
      <p:ext uri="{BB962C8B-B14F-4D97-AF65-F5344CB8AC3E}">
        <p14:creationId xmlns:p14="http://schemas.microsoft.com/office/powerpoint/2010/main" val="1861735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689234"/>
          </a:xfrm>
        </p:spPr>
        <p:txBody>
          <a:bodyPr>
            <a:normAutofit fontScale="90000"/>
          </a:bodyPr>
          <a:lstStyle/>
          <a:p>
            <a:pPr algn="ctr"/>
            <a:r>
              <a:rPr lang="it-IT" b="1" dirty="0">
                <a:solidFill>
                  <a:srgbClr val="FF0000"/>
                </a:solidFill>
              </a:rPr>
              <a:t/>
            </a:r>
            <a:br>
              <a:rPr lang="it-IT" b="1" dirty="0">
                <a:solidFill>
                  <a:srgbClr val="FF0000"/>
                </a:solidFill>
              </a:rPr>
            </a:br>
            <a:r>
              <a:rPr lang="it-IT" b="1" dirty="0">
                <a:solidFill>
                  <a:srgbClr val="FF0000"/>
                </a:solidFill>
              </a:rPr>
              <a:t>Temi dell’intervento</a:t>
            </a:r>
            <a:endParaRPr lang="it-IT" dirty="0"/>
          </a:p>
        </p:txBody>
      </p:sp>
      <p:sp>
        <p:nvSpPr>
          <p:cNvPr id="3" name="Segnaposto contenuto 2"/>
          <p:cNvSpPr>
            <a:spLocks noGrp="1"/>
          </p:cNvSpPr>
          <p:nvPr>
            <p:ph idx="1"/>
          </p:nvPr>
        </p:nvSpPr>
        <p:spPr>
          <a:xfrm>
            <a:off x="838200" y="1698171"/>
            <a:ext cx="10515600" cy="4478792"/>
          </a:xfrm>
        </p:spPr>
        <p:txBody>
          <a:bodyPr/>
          <a:lstStyle/>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400" kern="0" dirty="0">
                <a:solidFill>
                  <a:srgbClr val="0070C0"/>
                </a:solidFill>
                <a:latin typeface="Arial"/>
              </a:rPr>
              <a:t>Il </a:t>
            </a:r>
            <a:r>
              <a:rPr lang="it-IT" sz="2400" kern="0" dirty="0" err="1">
                <a:solidFill>
                  <a:srgbClr val="0070C0"/>
                </a:solidFill>
                <a:latin typeface="Arial"/>
              </a:rPr>
              <a:t>Regional</a:t>
            </a:r>
            <a:r>
              <a:rPr lang="it-IT" sz="2400" kern="0" dirty="0">
                <a:solidFill>
                  <a:srgbClr val="0070C0"/>
                </a:solidFill>
                <a:latin typeface="Arial"/>
              </a:rPr>
              <a:t> Team per il Programma nazionale di Riforma (</a:t>
            </a:r>
            <a:r>
              <a:rPr lang="it-IT" sz="2400" kern="0" dirty="0" err="1">
                <a:solidFill>
                  <a:srgbClr val="0070C0"/>
                </a:solidFill>
                <a:latin typeface="Arial"/>
              </a:rPr>
              <a:t>Re.Te</a:t>
            </a:r>
            <a:r>
              <a:rPr lang="it-IT" sz="2400" kern="0" dirty="0">
                <a:solidFill>
                  <a:srgbClr val="0070C0"/>
                </a:solidFill>
                <a:latin typeface="Arial"/>
              </a:rPr>
              <a:t>. PNR</a:t>
            </a:r>
            <a:r>
              <a:rPr lang="it-IT" sz="2400" kern="0" dirty="0" smtClean="0">
                <a:solidFill>
                  <a:srgbClr val="0070C0"/>
                </a:solidFill>
                <a:latin typeface="Arial"/>
              </a:rPr>
              <a:t>) </a:t>
            </a:r>
            <a:r>
              <a:rPr lang="it-IT" sz="2400" kern="0" dirty="0" smtClean="0">
                <a:solidFill>
                  <a:srgbClr val="00235A"/>
                </a:solidFill>
                <a:latin typeface="Arial"/>
              </a:rPr>
              <a:t>a supporto del sistema delle Regioni e delle Province Autonome.</a:t>
            </a:r>
            <a:endParaRPr lang="it-IT" sz="2400" kern="0" dirty="0">
              <a:solidFill>
                <a:srgbClr val="00235A"/>
              </a:solidFill>
              <a:latin typeface="Arial"/>
            </a:endParaRP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endParaRPr lang="it-IT" sz="2400" kern="0" dirty="0">
              <a:solidFill>
                <a:srgbClr val="00235A"/>
              </a:solidFill>
              <a:latin typeface="Arial"/>
            </a:endParaRP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400" kern="0" dirty="0">
                <a:solidFill>
                  <a:srgbClr val="00235A"/>
                </a:solidFill>
                <a:latin typeface="Arial"/>
              </a:rPr>
              <a:t>Il contributo regionale alla consultazione pubblica </a:t>
            </a:r>
            <a:r>
              <a:rPr lang="it-IT" sz="2400" b="1" i="1" kern="0" dirty="0">
                <a:solidFill>
                  <a:srgbClr val="002060"/>
                </a:solidFill>
                <a:latin typeface="Arial"/>
              </a:rPr>
              <a:t>“Verso un modello di economia circolare per l’Italia</a:t>
            </a:r>
            <a:r>
              <a:rPr lang="it-IT" sz="2400" b="1" i="1" kern="0" dirty="0" smtClean="0">
                <a:solidFill>
                  <a:srgbClr val="002060"/>
                </a:solidFill>
                <a:latin typeface="Arial"/>
              </a:rPr>
              <a:t>” del MATTM</a:t>
            </a: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endParaRPr lang="it-IT" sz="2400" b="1" i="1" kern="0" dirty="0">
              <a:solidFill>
                <a:srgbClr val="002060"/>
              </a:solidFill>
              <a:latin typeface="Arial"/>
            </a:endParaRP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400" kern="0" dirty="0" smtClean="0">
                <a:solidFill>
                  <a:srgbClr val="00235A"/>
                </a:solidFill>
                <a:latin typeface="Arial"/>
              </a:rPr>
              <a:t>Il </a:t>
            </a:r>
            <a:r>
              <a:rPr lang="it-IT" sz="2400" kern="0" dirty="0">
                <a:solidFill>
                  <a:srgbClr val="FF0000"/>
                </a:solidFill>
                <a:latin typeface="Arial"/>
              </a:rPr>
              <a:t>contributo regionale al Programma nazionale di riforma (PNR) </a:t>
            </a:r>
            <a:r>
              <a:rPr lang="it-IT" sz="2400" kern="0" dirty="0">
                <a:solidFill>
                  <a:srgbClr val="00235A"/>
                </a:solidFill>
                <a:latin typeface="Arial"/>
              </a:rPr>
              <a:t>come strumento delle Regioni a supporto delle azioni strategiche e del loro valore aggiunto: focus su </a:t>
            </a:r>
            <a:r>
              <a:rPr lang="it-IT" sz="2400" b="1" i="1" kern="0" dirty="0">
                <a:solidFill>
                  <a:srgbClr val="7030A0"/>
                </a:solidFill>
                <a:latin typeface="Arial"/>
              </a:rPr>
              <a:t>economia circolare</a:t>
            </a:r>
            <a:r>
              <a:rPr lang="it-IT" sz="2400" kern="0" dirty="0">
                <a:solidFill>
                  <a:srgbClr val="00235A"/>
                </a:solidFill>
                <a:latin typeface="Arial"/>
              </a:rPr>
              <a:t>.</a:t>
            </a:r>
          </a:p>
          <a:p>
            <a:endParaRPr lang="it-IT" dirty="0"/>
          </a:p>
        </p:txBody>
      </p:sp>
    </p:spTree>
    <p:extLst>
      <p:ext uri="{BB962C8B-B14F-4D97-AF65-F5344CB8AC3E}">
        <p14:creationId xmlns:p14="http://schemas.microsoft.com/office/powerpoint/2010/main" val="435005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74645" y="1576874"/>
            <a:ext cx="12036489" cy="4093428"/>
          </a:xfrm>
          <a:prstGeom prst="rect">
            <a:avLst/>
          </a:prstGeom>
          <a:noFill/>
        </p:spPr>
        <p:txBody>
          <a:bodyPr wrap="square" rtlCol="0">
            <a:spAutoFit/>
          </a:bodyPr>
          <a:lstStyle/>
          <a:p>
            <a:pPr algn="ctr"/>
            <a:r>
              <a:rPr lang="it-IT" sz="2800" b="1" dirty="0">
                <a:solidFill>
                  <a:srgbClr val="E98B01"/>
                </a:solidFill>
              </a:rPr>
              <a:t>CSR 1 Politiche di bilancio e fiscali</a:t>
            </a:r>
          </a:p>
          <a:p>
            <a:pPr algn="ctr"/>
            <a:r>
              <a:rPr lang="it-IT" sz="1000" b="1" dirty="0">
                <a:solidFill>
                  <a:srgbClr val="E98B01"/>
                </a:solidFill>
              </a:rPr>
              <a:t> </a:t>
            </a:r>
          </a:p>
          <a:p>
            <a:endParaRPr lang="it-IT" b="1" dirty="0">
              <a:solidFill>
                <a:srgbClr val="FF0000"/>
              </a:solidFill>
            </a:endParaRPr>
          </a:p>
          <a:p>
            <a:r>
              <a:rPr lang="it-IT" sz="2400" b="1" dirty="0">
                <a:solidFill>
                  <a:srgbClr val="FF0000"/>
                </a:solidFill>
              </a:rPr>
              <a:t>MISURE TOTALI 2 – PROVVEDIMENTI TOTALI 93</a:t>
            </a:r>
          </a:p>
          <a:p>
            <a:endParaRPr lang="it-IT" sz="1000" dirty="0">
              <a:solidFill>
                <a:srgbClr val="6699FF">
                  <a:lumMod val="50000"/>
                </a:srgbClr>
              </a:solidFill>
            </a:endParaRPr>
          </a:p>
          <a:p>
            <a:endParaRPr lang="it-IT" sz="1000" dirty="0">
              <a:solidFill>
                <a:srgbClr val="6699FF">
                  <a:lumMod val="50000"/>
                </a:srgbClr>
              </a:solidFill>
            </a:endParaRPr>
          </a:p>
          <a:p>
            <a:r>
              <a:rPr lang="it-IT" sz="2000" b="1" dirty="0">
                <a:solidFill>
                  <a:srgbClr val="6699FF">
                    <a:lumMod val="50000"/>
                  </a:srgbClr>
                </a:solidFill>
              </a:rPr>
              <a:t>M1 </a:t>
            </a:r>
            <a:r>
              <a:rPr lang="it-IT" sz="2000" b="1" u="sng" dirty="0">
                <a:solidFill>
                  <a:srgbClr val="FFFFFF">
                    <a:lumMod val="50000"/>
                  </a:srgbClr>
                </a:solidFill>
              </a:rPr>
              <a:t>Promuovere la stabilità macroeconomica globale attraverso il coordinamento e la coerenza politica (SDG 17.17.13) </a:t>
            </a:r>
            <a:r>
              <a:rPr lang="it-IT" sz="2000" b="1" dirty="0">
                <a:solidFill>
                  <a:srgbClr val="FF0000"/>
                </a:solidFill>
              </a:rPr>
              <a:t>Totale di misura 51 </a:t>
            </a:r>
            <a:r>
              <a:rPr lang="it-IT" sz="2000" dirty="0">
                <a:solidFill>
                  <a:srgbClr val="002060"/>
                </a:solidFill>
              </a:rPr>
              <a:t>in particolare sottomisura </a:t>
            </a:r>
            <a:r>
              <a:rPr lang="it-IT" sz="2000" b="1" dirty="0">
                <a:solidFill>
                  <a:srgbClr val="002060"/>
                </a:solidFill>
              </a:rPr>
              <a:t>Revisione della spesa come parte integrante del processo di bilancio </a:t>
            </a:r>
            <a:r>
              <a:rPr lang="it-IT" sz="2000" b="1" dirty="0">
                <a:solidFill>
                  <a:srgbClr val="FF0000"/>
                </a:solidFill>
              </a:rPr>
              <a:t>31</a:t>
            </a:r>
            <a:endParaRPr lang="it-IT" sz="2000" b="1" dirty="0">
              <a:solidFill>
                <a:srgbClr val="6699FF">
                  <a:lumMod val="50000"/>
                </a:srgbClr>
              </a:solidFill>
            </a:endParaRPr>
          </a:p>
          <a:p>
            <a:endParaRPr lang="it-IT" sz="2000" b="1" dirty="0">
              <a:solidFill>
                <a:srgbClr val="6699FF">
                  <a:lumMod val="50000"/>
                </a:srgbClr>
              </a:solidFill>
            </a:endParaRPr>
          </a:p>
          <a:p>
            <a:r>
              <a:rPr lang="it-IT" sz="2000" b="1" dirty="0">
                <a:solidFill>
                  <a:srgbClr val="6699FF">
                    <a:lumMod val="50000"/>
                  </a:srgbClr>
                </a:solidFill>
              </a:rPr>
              <a:t>M2</a:t>
            </a:r>
            <a:r>
              <a:rPr lang="it-IT" sz="2000" dirty="0">
                <a:solidFill>
                  <a:srgbClr val="6699FF">
                    <a:lumMod val="50000"/>
                  </a:srgbClr>
                </a:solidFill>
              </a:rPr>
              <a:t> </a:t>
            </a:r>
            <a:r>
              <a:rPr lang="it-IT" sz="2000" b="1" u="sng" dirty="0">
                <a:solidFill>
                  <a:srgbClr val="FFFFFF">
                    <a:lumMod val="50000"/>
                  </a:srgbClr>
                </a:solidFill>
              </a:rPr>
              <a:t>Politiche fiscali </a:t>
            </a:r>
            <a:r>
              <a:rPr lang="it-IT" sz="2000" b="1" dirty="0">
                <a:solidFill>
                  <a:srgbClr val="FF0000"/>
                </a:solidFill>
              </a:rPr>
              <a:t>Totale di misura 40 </a:t>
            </a:r>
            <a:r>
              <a:rPr lang="it-IT" sz="2000" dirty="0">
                <a:solidFill>
                  <a:srgbClr val="002060"/>
                </a:solidFill>
              </a:rPr>
              <a:t>in particolare sottomisura </a:t>
            </a:r>
            <a:r>
              <a:rPr lang="it-IT" sz="2000" b="1" dirty="0">
                <a:solidFill>
                  <a:srgbClr val="002060"/>
                </a:solidFill>
              </a:rPr>
              <a:t>Lotta all’evasione fiscale e contrasto al lavoro sommerso</a:t>
            </a:r>
            <a:r>
              <a:rPr lang="it-IT" sz="2000" b="1" dirty="0">
                <a:solidFill>
                  <a:srgbClr val="6699FF">
                    <a:lumMod val="50000"/>
                  </a:srgbClr>
                </a:solidFill>
              </a:rPr>
              <a:t> </a:t>
            </a:r>
            <a:r>
              <a:rPr lang="it-IT" sz="2000" b="1" dirty="0">
                <a:solidFill>
                  <a:srgbClr val="FF0000"/>
                </a:solidFill>
              </a:rPr>
              <a:t>15</a:t>
            </a:r>
            <a:endParaRPr lang="it-IT" sz="2000" b="1" dirty="0">
              <a:solidFill>
                <a:srgbClr val="6699FF">
                  <a:lumMod val="50000"/>
                </a:srgbClr>
              </a:solidFill>
            </a:endParaRPr>
          </a:p>
          <a:p>
            <a:endParaRPr lang="it-IT" sz="2000" dirty="0">
              <a:solidFill>
                <a:srgbClr val="6699FF">
                  <a:lumMod val="50000"/>
                </a:srgbClr>
              </a:solidFill>
            </a:endParaRPr>
          </a:p>
          <a:p>
            <a:r>
              <a:rPr lang="it-IT" sz="2000" b="1" u="sng" dirty="0">
                <a:solidFill>
                  <a:srgbClr val="FFFFFF">
                    <a:lumMod val="50000"/>
                  </a:srgbClr>
                </a:solidFill>
              </a:rPr>
              <a:t>Altro</a:t>
            </a:r>
            <a:r>
              <a:rPr lang="it-IT" sz="2000" dirty="0">
                <a:solidFill>
                  <a:srgbClr val="6699FF">
                    <a:lumMod val="50000"/>
                  </a:srgbClr>
                </a:solidFill>
              </a:rPr>
              <a:t> </a:t>
            </a:r>
            <a:r>
              <a:rPr lang="it-IT" sz="2000" b="1" dirty="0">
                <a:solidFill>
                  <a:srgbClr val="FF0000"/>
                </a:solidFill>
              </a:rPr>
              <a:t>2</a:t>
            </a:r>
          </a:p>
        </p:txBody>
      </p:sp>
      <p:sp>
        <p:nvSpPr>
          <p:cNvPr id="6" name="CasellaDiTesto 5"/>
          <p:cNvSpPr txBox="1"/>
          <p:nvPr/>
        </p:nvSpPr>
        <p:spPr>
          <a:xfrm>
            <a:off x="1174939" y="170835"/>
            <a:ext cx="9817239" cy="646331"/>
          </a:xfrm>
          <a:prstGeom prst="rect">
            <a:avLst/>
          </a:prstGeom>
          <a:noFill/>
        </p:spPr>
        <p:txBody>
          <a:bodyPr wrap="square" rtlCol="0">
            <a:spAutoFit/>
          </a:bodyPr>
          <a:lstStyle/>
          <a:p>
            <a:pPr algn="ctr"/>
            <a:r>
              <a:rPr lang="it-IT" sz="3600" b="1" dirty="0" smtClean="0">
                <a:solidFill>
                  <a:srgbClr val="0070C0"/>
                </a:solidFill>
              </a:rPr>
              <a:t>Analisi </a:t>
            </a:r>
            <a:r>
              <a:rPr lang="it-IT" sz="3600" b="1" dirty="0">
                <a:solidFill>
                  <a:srgbClr val="0070C0"/>
                </a:solidFill>
              </a:rPr>
              <a:t>delle ricorrenze - Le Misure (M) per CSR</a:t>
            </a:r>
            <a:endParaRPr lang="it-IT" sz="3600" b="1" i="1" dirty="0">
              <a:solidFill>
                <a:srgbClr val="0070C0"/>
              </a:solidFill>
            </a:endParaRPr>
          </a:p>
        </p:txBody>
      </p:sp>
    </p:spTree>
    <p:extLst>
      <p:ext uri="{BB962C8B-B14F-4D97-AF65-F5344CB8AC3E}">
        <p14:creationId xmlns:p14="http://schemas.microsoft.com/office/powerpoint/2010/main" val="4239443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7538" y="1246392"/>
            <a:ext cx="12126686" cy="5109091"/>
          </a:xfrm>
          <a:prstGeom prst="rect">
            <a:avLst/>
          </a:prstGeom>
          <a:noFill/>
        </p:spPr>
        <p:txBody>
          <a:bodyPr wrap="square" rtlCol="0">
            <a:spAutoFit/>
          </a:bodyPr>
          <a:lstStyle/>
          <a:p>
            <a:pPr algn="ctr"/>
            <a:r>
              <a:rPr lang="it-IT" sz="2800" b="1" dirty="0">
                <a:solidFill>
                  <a:srgbClr val="E98B01"/>
                </a:solidFill>
              </a:rPr>
              <a:t>T3 T4 T5 Riduzione emissioni, Fonti rinnovabili, Efficienza energetica</a:t>
            </a:r>
          </a:p>
          <a:p>
            <a:pPr algn="ctr"/>
            <a:endParaRPr lang="it-IT" b="1" dirty="0">
              <a:solidFill>
                <a:srgbClr val="6699FF">
                  <a:lumMod val="50000"/>
                </a:srgbClr>
              </a:solidFill>
            </a:endParaRPr>
          </a:p>
          <a:p>
            <a:r>
              <a:rPr lang="it-IT" sz="2400" b="1" dirty="0">
                <a:solidFill>
                  <a:srgbClr val="FF0000"/>
                </a:solidFill>
              </a:rPr>
              <a:t>MISURE TOTALI 17– PROVVEDIMENTI TOTALI 665</a:t>
            </a:r>
          </a:p>
          <a:p>
            <a:endParaRPr lang="it-IT" sz="2400" b="1" dirty="0">
              <a:solidFill>
                <a:srgbClr val="6699FF">
                  <a:lumMod val="50000"/>
                </a:srgbClr>
              </a:solidFill>
            </a:endParaRPr>
          </a:p>
          <a:p>
            <a:pPr algn="just"/>
            <a:r>
              <a:rPr lang="it-IT" sz="2000" b="1" dirty="0">
                <a:solidFill>
                  <a:schemeClr val="accent6">
                    <a:lumMod val="50000"/>
                  </a:schemeClr>
                </a:solidFill>
              </a:rPr>
              <a:t>M3</a:t>
            </a:r>
            <a:r>
              <a:rPr lang="it-IT" sz="2000" b="1" dirty="0">
                <a:solidFill>
                  <a:srgbClr val="6699FF">
                    <a:lumMod val="50000"/>
                  </a:srgbClr>
                </a:solidFill>
              </a:rPr>
              <a:t> </a:t>
            </a:r>
            <a:r>
              <a:rPr lang="it-IT" sz="2000" b="1" u="sng" dirty="0">
                <a:solidFill>
                  <a:srgbClr val="FFFFFF">
                    <a:lumMod val="50000"/>
                  </a:srgbClr>
                </a:solidFill>
              </a:rPr>
              <a:t>Aumento della mobilità sostenibile nelle aree urbane (RA 4.6 e SDG 11.11.3</a:t>
            </a:r>
            <a:r>
              <a:rPr lang="it-IT" sz="2000" b="1" dirty="0">
                <a:solidFill>
                  <a:srgbClr val="FFFFFF">
                    <a:lumMod val="50000"/>
                  </a:srgbClr>
                </a:solidFill>
              </a:rPr>
              <a:t>)</a:t>
            </a:r>
            <a:r>
              <a:rPr lang="it-IT" sz="2000" b="1" dirty="0">
                <a:solidFill>
                  <a:srgbClr val="6699FF">
                    <a:lumMod val="50000"/>
                  </a:srgbClr>
                </a:solidFill>
              </a:rPr>
              <a:t> T3 T5 </a:t>
            </a:r>
            <a:r>
              <a:rPr lang="it-IT" sz="2000" b="1" dirty="0">
                <a:solidFill>
                  <a:srgbClr val="FF0000"/>
                </a:solidFill>
              </a:rPr>
              <a:t>Totale misura 164 </a:t>
            </a:r>
          </a:p>
          <a:p>
            <a:pPr algn="just"/>
            <a:endParaRPr lang="it-IT" sz="800" b="1" dirty="0">
              <a:solidFill>
                <a:srgbClr val="6699FF">
                  <a:lumMod val="50000"/>
                </a:srgbClr>
              </a:solidFill>
            </a:endParaRPr>
          </a:p>
          <a:p>
            <a:pPr algn="just"/>
            <a:r>
              <a:rPr lang="it-IT" sz="2000" b="1" dirty="0">
                <a:solidFill>
                  <a:srgbClr val="6699FF">
                    <a:lumMod val="50000"/>
                  </a:srgbClr>
                </a:solidFill>
              </a:rPr>
              <a:t>M5 </a:t>
            </a:r>
            <a:r>
              <a:rPr lang="it-IT" sz="2000" b="1" u="sng" dirty="0">
                <a:solidFill>
                  <a:srgbClr val="FFFFFF">
                    <a:lumMod val="50000"/>
                  </a:srgbClr>
                </a:solidFill>
              </a:rPr>
              <a:t>Riduzione dei consumi energetici negli edifici e nelle strutture pubbliche o ad uso pubblico, residenziali e non residenziali e integrazione di fonti rinnovabili (RA 4.1)</a:t>
            </a:r>
            <a:r>
              <a:rPr lang="it-IT" sz="2000" b="1" dirty="0">
                <a:solidFill>
                  <a:srgbClr val="6699FF">
                    <a:lumMod val="50000"/>
                  </a:srgbClr>
                </a:solidFill>
              </a:rPr>
              <a:t> T4 T5  </a:t>
            </a:r>
            <a:r>
              <a:rPr lang="it-IT" b="1" dirty="0" smtClean="0">
                <a:solidFill>
                  <a:srgbClr val="FF0000"/>
                </a:solidFill>
              </a:rPr>
              <a:t>Totale </a:t>
            </a:r>
            <a:r>
              <a:rPr lang="it-IT" b="1" dirty="0">
                <a:solidFill>
                  <a:srgbClr val="FF0000"/>
                </a:solidFill>
              </a:rPr>
              <a:t>misura 100</a:t>
            </a:r>
          </a:p>
          <a:p>
            <a:pPr algn="just"/>
            <a:endParaRPr lang="it-IT" sz="800" b="1" dirty="0">
              <a:solidFill>
                <a:srgbClr val="6699FF">
                  <a:lumMod val="50000"/>
                </a:srgbClr>
              </a:solidFill>
            </a:endParaRPr>
          </a:p>
          <a:p>
            <a:pPr algn="just"/>
            <a:r>
              <a:rPr lang="it-IT" sz="2000" b="1" dirty="0">
                <a:solidFill>
                  <a:srgbClr val="6699FF">
                    <a:lumMod val="50000"/>
                  </a:srgbClr>
                </a:solidFill>
              </a:rPr>
              <a:t>M14 </a:t>
            </a:r>
            <a:r>
              <a:rPr lang="it-IT" sz="2000" b="1" u="sng" dirty="0">
                <a:solidFill>
                  <a:srgbClr val="FFFFFF">
                    <a:lumMod val="50000"/>
                  </a:srgbClr>
                </a:solidFill>
              </a:rPr>
              <a:t>Infrastrutture verdi </a:t>
            </a:r>
            <a:r>
              <a:rPr lang="it-IT" sz="2000" b="1" dirty="0">
                <a:solidFill>
                  <a:srgbClr val="6699FF">
                    <a:lumMod val="50000"/>
                  </a:srgbClr>
                </a:solidFill>
              </a:rPr>
              <a:t>T5 </a:t>
            </a:r>
            <a:r>
              <a:rPr lang="it-IT" sz="2000" b="1" dirty="0">
                <a:solidFill>
                  <a:srgbClr val="FF0000"/>
                </a:solidFill>
              </a:rPr>
              <a:t>Totale misura </a:t>
            </a:r>
            <a:r>
              <a:rPr lang="it-IT" sz="2000" b="1" dirty="0" smtClean="0">
                <a:solidFill>
                  <a:srgbClr val="FF0000"/>
                </a:solidFill>
              </a:rPr>
              <a:t>90 </a:t>
            </a:r>
            <a:r>
              <a:rPr lang="it-IT" sz="2000" dirty="0" smtClean="0">
                <a:solidFill>
                  <a:srgbClr val="002060"/>
                </a:solidFill>
              </a:rPr>
              <a:t>in particolare sottomisura </a:t>
            </a:r>
            <a:r>
              <a:rPr lang="it-IT" sz="2000" b="1" dirty="0" smtClean="0">
                <a:solidFill>
                  <a:srgbClr val="002060"/>
                </a:solidFill>
              </a:rPr>
              <a:t>Riduzione del rischio idrogeologico e di erosione costiera (RA 5.1) </a:t>
            </a:r>
            <a:r>
              <a:rPr lang="it-IT" sz="2000" b="1" dirty="0" smtClean="0">
                <a:solidFill>
                  <a:srgbClr val="FF0000"/>
                </a:solidFill>
              </a:rPr>
              <a:t>43</a:t>
            </a:r>
          </a:p>
          <a:p>
            <a:pPr algn="just"/>
            <a:endParaRPr lang="it-IT" sz="800" b="1" dirty="0" smtClean="0">
              <a:solidFill>
                <a:srgbClr val="6699FF">
                  <a:lumMod val="50000"/>
                </a:srgbClr>
              </a:solidFill>
            </a:endParaRPr>
          </a:p>
          <a:p>
            <a:pPr algn="just"/>
            <a:r>
              <a:rPr lang="it-IT" sz="2000" b="1" dirty="0" smtClean="0">
                <a:solidFill>
                  <a:srgbClr val="7030A0"/>
                </a:solidFill>
              </a:rPr>
              <a:t>M15</a:t>
            </a:r>
            <a:r>
              <a:rPr lang="it-IT" sz="2000" b="1" dirty="0" smtClean="0">
                <a:solidFill>
                  <a:srgbClr val="6699FF">
                    <a:lumMod val="50000"/>
                  </a:srgbClr>
                </a:solidFill>
              </a:rPr>
              <a:t> </a:t>
            </a:r>
            <a:r>
              <a:rPr lang="it-IT" sz="2000" b="1" u="sng" dirty="0">
                <a:solidFill>
                  <a:srgbClr val="FFFFFF">
                    <a:lumMod val="50000"/>
                  </a:srgbClr>
                </a:solidFill>
              </a:rPr>
              <a:t>Efficienza Risorse </a:t>
            </a:r>
            <a:r>
              <a:rPr lang="it-IT" sz="2000" b="1" u="sng" dirty="0">
                <a:solidFill>
                  <a:srgbClr val="7030A0"/>
                </a:solidFill>
              </a:rPr>
              <a:t>ECONOMIA CIRCOLARE</a:t>
            </a:r>
            <a:r>
              <a:rPr lang="it-IT" sz="2000" u="sng" dirty="0">
                <a:solidFill>
                  <a:srgbClr val="7030A0"/>
                </a:solidFill>
              </a:rPr>
              <a:t> </a:t>
            </a:r>
            <a:r>
              <a:rPr lang="it-IT" sz="2000" b="1" dirty="0">
                <a:solidFill>
                  <a:srgbClr val="6699FF">
                    <a:lumMod val="50000"/>
                  </a:srgbClr>
                </a:solidFill>
              </a:rPr>
              <a:t>T5</a:t>
            </a:r>
            <a:r>
              <a:rPr lang="it-IT" sz="2000" dirty="0">
                <a:solidFill>
                  <a:srgbClr val="6699FF">
                    <a:lumMod val="50000"/>
                  </a:srgbClr>
                </a:solidFill>
              </a:rPr>
              <a:t> </a:t>
            </a:r>
            <a:r>
              <a:rPr lang="it-IT" sz="2000" b="1" dirty="0">
                <a:solidFill>
                  <a:srgbClr val="FF0000"/>
                </a:solidFill>
              </a:rPr>
              <a:t>Totale misura 87 </a:t>
            </a:r>
            <a:r>
              <a:rPr lang="it-IT" sz="2000" dirty="0" smtClean="0">
                <a:solidFill>
                  <a:srgbClr val="DADADA">
                    <a:lumMod val="10000"/>
                  </a:srgbClr>
                </a:solidFill>
              </a:rPr>
              <a:t>distinta nella sottomisura </a:t>
            </a:r>
            <a:r>
              <a:rPr lang="it-IT" sz="2000" b="1" dirty="0">
                <a:solidFill>
                  <a:srgbClr val="DADADA">
                    <a:lumMod val="10000"/>
                  </a:srgbClr>
                </a:solidFill>
              </a:rPr>
              <a:t>Gestione dei rifiuti–prevenzione, riduzione, riciclo e riutilizzo (SDG 12.12.5) </a:t>
            </a:r>
            <a:r>
              <a:rPr lang="it-IT" sz="2000" b="1" dirty="0" smtClean="0">
                <a:solidFill>
                  <a:srgbClr val="FF0000"/>
                </a:solidFill>
              </a:rPr>
              <a:t>43 </a:t>
            </a:r>
            <a:r>
              <a:rPr lang="it-IT" sz="2000" dirty="0" smtClean="0"/>
              <a:t>e nelle 3 </a:t>
            </a:r>
            <a:r>
              <a:rPr lang="it-IT" sz="2000" dirty="0" err="1" smtClean="0"/>
              <a:t>sottomisure</a:t>
            </a:r>
            <a:r>
              <a:rPr lang="it-IT" sz="2000" dirty="0" smtClean="0"/>
              <a:t> </a:t>
            </a:r>
            <a:r>
              <a:rPr lang="it-IT" sz="2000" b="1" dirty="0" smtClean="0"/>
              <a:t>accesso, miglioramento della qualità e gestione integrata della risorsa idrica</a:t>
            </a:r>
            <a:r>
              <a:rPr lang="it-IT" sz="2000" dirty="0" smtClean="0"/>
              <a:t> </a:t>
            </a:r>
            <a:r>
              <a:rPr lang="it-IT" sz="2000" b="1" dirty="0" smtClean="0">
                <a:solidFill>
                  <a:srgbClr val="FF0000"/>
                </a:solidFill>
              </a:rPr>
              <a:t>44</a:t>
            </a:r>
            <a:endParaRPr lang="it-IT" sz="2000" dirty="0"/>
          </a:p>
          <a:p>
            <a:pPr algn="just"/>
            <a:endParaRPr lang="it-IT" sz="800" b="1" dirty="0">
              <a:solidFill>
                <a:srgbClr val="6699FF">
                  <a:lumMod val="50000"/>
                </a:srgbClr>
              </a:solidFill>
            </a:endParaRPr>
          </a:p>
          <a:p>
            <a:pPr algn="just"/>
            <a:r>
              <a:rPr lang="it-IT" sz="2000" b="1" dirty="0" smtClean="0">
                <a:solidFill>
                  <a:srgbClr val="6699FF">
                    <a:lumMod val="50000"/>
                  </a:srgbClr>
                </a:solidFill>
              </a:rPr>
              <a:t>M6 </a:t>
            </a:r>
            <a:r>
              <a:rPr lang="it-IT" sz="2000" b="1" u="sng" dirty="0" smtClean="0">
                <a:solidFill>
                  <a:srgbClr val="FFFFFF">
                    <a:lumMod val="50000"/>
                  </a:srgbClr>
                </a:solidFill>
              </a:rPr>
              <a:t>Riduzione dei consumi energetici e delle emissioni nelle imprese e integrazione di fonti rinnovabili (RA 4.2) </a:t>
            </a:r>
            <a:r>
              <a:rPr lang="it-IT" sz="2000" b="1" dirty="0" smtClean="0">
                <a:solidFill>
                  <a:srgbClr val="6699FF">
                    <a:lumMod val="50000"/>
                  </a:srgbClr>
                </a:solidFill>
              </a:rPr>
              <a:t>T4 T5 </a:t>
            </a:r>
            <a:r>
              <a:rPr lang="it-IT" sz="2000" b="1" dirty="0" smtClean="0">
                <a:solidFill>
                  <a:srgbClr val="FF0000"/>
                </a:solidFill>
              </a:rPr>
              <a:t>Totale misura 40</a:t>
            </a:r>
            <a:endParaRPr lang="it-IT" sz="2000" b="1" dirty="0">
              <a:solidFill>
                <a:srgbClr val="FF0000"/>
              </a:solidFill>
            </a:endParaRPr>
          </a:p>
        </p:txBody>
      </p:sp>
      <p:sp>
        <p:nvSpPr>
          <p:cNvPr id="6" name="CasellaDiTesto 5"/>
          <p:cNvSpPr txBox="1"/>
          <p:nvPr/>
        </p:nvSpPr>
        <p:spPr>
          <a:xfrm>
            <a:off x="11275180" y="6476932"/>
            <a:ext cx="1005404" cy="369332"/>
          </a:xfrm>
          <a:prstGeom prst="rect">
            <a:avLst/>
          </a:prstGeom>
          <a:noFill/>
        </p:spPr>
        <p:txBody>
          <a:bodyPr wrap="none" rtlCol="0">
            <a:spAutoFit/>
          </a:bodyPr>
          <a:lstStyle/>
          <a:p>
            <a:pPr algn="ctr"/>
            <a:r>
              <a:rPr lang="it-IT" b="1" i="1" dirty="0">
                <a:solidFill>
                  <a:schemeClr val="bg1">
                    <a:lumMod val="50000"/>
                  </a:schemeClr>
                </a:solidFill>
              </a:rPr>
              <a:t>(segue)</a:t>
            </a:r>
          </a:p>
        </p:txBody>
      </p:sp>
      <p:sp>
        <p:nvSpPr>
          <p:cNvPr id="7" name="CasellaDiTesto 6"/>
          <p:cNvSpPr txBox="1"/>
          <p:nvPr/>
        </p:nvSpPr>
        <p:spPr>
          <a:xfrm>
            <a:off x="177282" y="170835"/>
            <a:ext cx="11887199" cy="646331"/>
          </a:xfrm>
          <a:prstGeom prst="rect">
            <a:avLst/>
          </a:prstGeom>
          <a:noFill/>
        </p:spPr>
        <p:txBody>
          <a:bodyPr wrap="square" rtlCol="0">
            <a:spAutoFit/>
          </a:bodyPr>
          <a:lstStyle/>
          <a:p>
            <a:pPr algn="ctr"/>
            <a:r>
              <a:rPr lang="it-IT" sz="3600" b="1" dirty="0" smtClean="0">
                <a:solidFill>
                  <a:srgbClr val="0070C0"/>
                </a:solidFill>
              </a:rPr>
              <a:t>Analisi </a:t>
            </a:r>
            <a:r>
              <a:rPr lang="it-IT" sz="3600" b="1" dirty="0">
                <a:solidFill>
                  <a:srgbClr val="0070C0"/>
                </a:solidFill>
              </a:rPr>
              <a:t>delle ricorrenze - Le Misure (M) per </a:t>
            </a:r>
            <a:r>
              <a:rPr lang="it-IT" sz="3600" b="1" dirty="0" smtClean="0">
                <a:solidFill>
                  <a:srgbClr val="0070C0"/>
                </a:solidFill>
              </a:rPr>
              <a:t>Target UE 2020</a:t>
            </a:r>
            <a:endParaRPr lang="it-IT" sz="3600" b="1" i="1" dirty="0">
              <a:solidFill>
                <a:srgbClr val="0070C0"/>
              </a:solidFill>
            </a:endParaRPr>
          </a:p>
        </p:txBody>
      </p:sp>
    </p:spTree>
    <p:extLst>
      <p:ext uri="{BB962C8B-B14F-4D97-AF65-F5344CB8AC3E}">
        <p14:creationId xmlns:p14="http://schemas.microsoft.com/office/powerpoint/2010/main" val="2239094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0" y="1334275"/>
            <a:ext cx="12191999" cy="5062924"/>
          </a:xfrm>
          <a:prstGeom prst="rect">
            <a:avLst/>
          </a:prstGeom>
          <a:noFill/>
        </p:spPr>
        <p:txBody>
          <a:bodyPr wrap="square" rtlCol="0">
            <a:spAutoFit/>
          </a:bodyPr>
          <a:lstStyle/>
          <a:p>
            <a:pPr algn="ctr"/>
            <a:r>
              <a:rPr lang="it-IT" sz="2800" b="1" dirty="0">
                <a:solidFill>
                  <a:srgbClr val="E98B01"/>
                </a:solidFill>
              </a:rPr>
              <a:t>T3 T4 T5 Riduzione emissioni, Fonti rinnovabili, Efficienza energetica</a:t>
            </a:r>
          </a:p>
          <a:p>
            <a:pPr algn="ctr"/>
            <a:endParaRPr lang="it-IT" sz="1000" b="1" dirty="0">
              <a:solidFill>
                <a:srgbClr val="6699FF">
                  <a:lumMod val="50000"/>
                </a:srgbClr>
              </a:solidFill>
            </a:endParaRPr>
          </a:p>
          <a:p>
            <a:endParaRPr lang="it-IT" b="1" dirty="0">
              <a:solidFill>
                <a:srgbClr val="FF0000"/>
              </a:solidFill>
            </a:endParaRPr>
          </a:p>
          <a:p>
            <a:r>
              <a:rPr lang="it-IT" sz="2000" b="1" dirty="0">
                <a:solidFill>
                  <a:srgbClr val="FF0000"/>
                </a:solidFill>
              </a:rPr>
              <a:t>Altre </a:t>
            </a:r>
            <a:r>
              <a:rPr lang="it-IT" sz="2000" b="1" dirty="0" smtClean="0">
                <a:solidFill>
                  <a:srgbClr val="FF0000"/>
                </a:solidFill>
              </a:rPr>
              <a:t>misure</a:t>
            </a:r>
            <a:endParaRPr lang="it-IT" b="1" dirty="0">
              <a:solidFill>
                <a:srgbClr val="FF0000"/>
              </a:solidFill>
            </a:endParaRPr>
          </a:p>
          <a:p>
            <a:pPr algn="just"/>
            <a:endParaRPr lang="it-IT" sz="900" b="1" dirty="0" smtClean="0">
              <a:solidFill>
                <a:srgbClr val="6699FF">
                  <a:lumMod val="50000"/>
                </a:srgbClr>
              </a:solidFill>
            </a:endParaRPr>
          </a:p>
          <a:p>
            <a:pPr algn="just"/>
            <a:r>
              <a:rPr lang="it-IT" sz="2000" b="1" dirty="0" smtClean="0">
                <a:solidFill>
                  <a:srgbClr val="6699FF">
                    <a:lumMod val="50000"/>
                  </a:srgbClr>
                </a:solidFill>
              </a:rPr>
              <a:t>M2 </a:t>
            </a:r>
            <a:r>
              <a:rPr lang="it-IT" sz="2000" b="1" u="sng" dirty="0">
                <a:solidFill>
                  <a:srgbClr val="FFFFFF">
                    <a:lumMod val="50000"/>
                  </a:srgbClr>
                </a:solidFill>
              </a:rPr>
              <a:t>Riduzione delle emissioni di gas serra e aumento del sequestro di carbonio in agricoltura e nelle foreste (RA 4.7) </a:t>
            </a:r>
            <a:r>
              <a:rPr lang="it-IT" sz="2000" b="1" dirty="0">
                <a:solidFill>
                  <a:srgbClr val="6699FF">
                    <a:lumMod val="50000"/>
                  </a:srgbClr>
                </a:solidFill>
              </a:rPr>
              <a:t>T3 </a:t>
            </a:r>
            <a:r>
              <a:rPr lang="it-IT" sz="2000" b="1" dirty="0">
                <a:solidFill>
                  <a:srgbClr val="FF0000"/>
                </a:solidFill>
              </a:rPr>
              <a:t>Totale misura 21</a:t>
            </a:r>
          </a:p>
          <a:p>
            <a:pPr algn="just"/>
            <a:endParaRPr lang="it-IT" sz="800" b="1" dirty="0">
              <a:solidFill>
                <a:srgbClr val="6699FF">
                  <a:lumMod val="50000"/>
                </a:srgbClr>
              </a:solidFill>
            </a:endParaRPr>
          </a:p>
          <a:p>
            <a:pPr algn="just"/>
            <a:r>
              <a:rPr lang="it-IT" sz="2000" b="1" dirty="0">
                <a:solidFill>
                  <a:srgbClr val="6699FF">
                    <a:lumMod val="50000"/>
                  </a:srgbClr>
                </a:solidFill>
              </a:rPr>
              <a:t>M4 </a:t>
            </a:r>
            <a:r>
              <a:rPr lang="it-IT" sz="2000" b="1" u="sng" dirty="0">
                <a:solidFill>
                  <a:srgbClr val="FFFFFF">
                    <a:lumMod val="50000"/>
                  </a:srgbClr>
                </a:solidFill>
              </a:rPr>
              <a:t>Ridurre malattie e decessi da sostanze chimiche e da contaminazione e inquinamento aria acqua e suolo (SDG 3.3.9) </a:t>
            </a:r>
            <a:r>
              <a:rPr lang="it-IT" sz="2000" b="1" dirty="0">
                <a:solidFill>
                  <a:srgbClr val="6699FF">
                    <a:lumMod val="50000"/>
                  </a:srgbClr>
                </a:solidFill>
              </a:rPr>
              <a:t>T3 </a:t>
            </a:r>
            <a:r>
              <a:rPr lang="it-IT" sz="2000" b="1" dirty="0">
                <a:solidFill>
                  <a:srgbClr val="FF0000"/>
                </a:solidFill>
              </a:rPr>
              <a:t>Totale misura 18</a:t>
            </a:r>
          </a:p>
          <a:p>
            <a:pPr algn="just"/>
            <a:endParaRPr lang="it-IT" sz="800" b="1" dirty="0">
              <a:solidFill>
                <a:srgbClr val="6699FF">
                  <a:lumMod val="50000"/>
                </a:srgbClr>
              </a:solidFill>
            </a:endParaRPr>
          </a:p>
          <a:p>
            <a:pPr algn="just"/>
            <a:r>
              <a:rPr lang="it-IT" sz="2000" b="1" dirty="0">
                <a:solidFill>
                  <a:srgbClr val="6699FF">
                    <a:lumMod val="50000"/>
                  </a:srgbClr>
                </a:solidFill>
              </a:rPr>
              <a:t>M7 </a:t>
            </a:r>
            <a:r>
              <a:rPr lang="it-IT" sz="2000" b="1" u="sng" dirty="0">
                <a:solidFill>
                  <a:srgbClr val="FFFFFF">
                    <a:lumMod val="50000"/>
                  </a:srgbClr>
                </a:solidFill>
              </a:rPr>
              <a:t>Incremento della quota di fabbisogno energetico coperto da generazione distributiva sviluppando e realizzando sistemi di distribuzione intelligenti (RA 4.3)</a:t>
            </a:r>
            <a:r>
              <a:rPr lang="it-IT" sz="2000" b="1" dirty="0">
                <a:solidFill>
                  <a:srgbClr val="FFFFFF">
                    <a:lumMod val="50000"/>
                  </a:srgbClr>
                </a:solidFill>
              </a:rPr>
              <a:t> </a:t>
            </a:r>
            <a:r>
              <a:rPr lang="it-IT" sz="2000" b="1" dirty="0">
                <a:solidFill>
                  <a:srgbClr val="6699FF">
                    <a:lumMod val="50000"/>
                  </a:srgbClr>
                </a:solidFill>
              </a:rPr>
              <a:t>T4 T5 </a:t>
            </a:r>
            <a:r>
              <a:rPr lang="it-IT" sz="2000" b="1" dirty="0">
                <a:solidFill>
                  <a:srgbClr val="FF0000"/>
                </a:solidFill>
              </a:rPr>
              <a:t>Totale misura 12</a:t>
            </a:r>
          </a:p>
          <a:p>
            <a:pPr algn="just"/>
            <a:endParaRPr lang="it-IT" sz="800" b="1" dirty="0">
              <a:solidFill>
                <a:srgbClr val="6699FF">
                  <a:lumMod val="50000"/>
                </a:srgbClr>
              </a:solidFill>
            </a:endParaRPr>
          </a:p>
          <a:p>
            <a:pPr algn="just"/>
            <a:r>
              <a:rPr lang="it-IT" sz="2000" b="1" dirty="0">
                <a:solidFill>
                  <a:srgbClr val="6699FF">
                    <a:lumMod val="50000"/>
                  </a:srgbClr>
                </a:solidFill>
              </a:rPr>
              <a:t>M8 </a:t>
            </a:r>
            <a:r>
              <a:rPr lang="it-IT" sz="2000" b="1" u="sng" dirty="0">
                <a:solidFill>
                  <a:srgbClr val="FFFFFF">
                    <a:lumMod val="50000"/>
                  </a:srgbClr>
                </a:solidFill>
              </a:rPr>
              <a:t>Incremento della quota di fabbisogno energetico coperto da cogenerazione e </a:t>
            </a:r>
            <a:r>
              <a:rPr lang="it-IT" sz="2000" b="1" u="sng" dirty="0" err="1">
                <a:solidFill>
                  <a:srgbClr val="FFFFFF">
                    <a:lumMod val="50000"/>
                  </a:srgbClr>
                </a:solidFill>
              </a:rPr>
              <a:t>trigenerazione</a:t>
            </a:r>
            <a:r>
              <a:rPr lang="it-IT" sz="2000" b="1" u="sng" dirty="0">
                <a:solidFill>
                  <a:srgbClr val="FFFFFF">
                    <a:lumMod val="50000"/>
                  </a:srgbClr>
                </a:solidFill>
              </a:rPr>
              <a:t> di energia (RA 4.4) </a:t>
            </a:r>
            <a:r>
              <a:rPr lang="it-IT" sz="2000" b="1" dirty="0">
                <a:solidFill>
                  <a:srgbClr val="6699FF">
                    <a:lumMod val="50000"/>
                  </a:srgbClr>
                </a:solidFill>
              </a:rPr>
              <a:t>T4 T5 </a:t>
            </a:r>
            <a:r>
              <a:rPr lang="it-IT" sz="2000" b="1" dirty="0">
                <a:solidFill>
                  <a:srgbClr val="FF0000"/>
                </a:solidFill>
              </a:rPr>
              <a:t>Totale misura 6</a:t>
            </a:r>
          </a:p>
          <a:p>
            <a:pPr algn="just"/>
            <a:endParaRPr lang="it-IT" sz="800" b="1" dirty="0" smtClean="0">
              <a:solidFill>
                <a:srgbClr val="6699FF">
                  <a:lumMod val="50000"/>
                </a:srgbClr>
              </a:solidFill>
            </a:endParaRPr>
          </a:p>
          <a:p>
            <a:pPr algn="just"/>
            <a:r>
              <a:rPr lang="it-IT" sz="2000" b="1" dirty="0" smtClean="0">
                <a:solidFill>
                  <a:schemeClr val="accent6">
                    <a:lumMod val="50000"/>
                  </a:schemeClr>
                </a:solidFill>
              </a:rPr>
              <a:t>M9</a:t>
            </a:r>
            <a:r>
              <a:rPr lang="it-IT" sz="2000" b="1" dirty="0" smtClean="0">
                <a:solidFill>
                  <a:srgbClr val="6699FF">
                    <a:lumMod val="50000"/>
                  </a:srgbClr>
                </a:solidFill>
              </a:rPr>
              <a:t> </a:t>
            </a:r>
            <a:r>
              <a:rPr lang="it-IT" sz="2000" b="1" u="sng" dirty="0" smtClean="0">
                <a:solidFill>
                  <a:srgbClr val="FFFFFF">
                    <a:lumMod val="50000"/>
                  </a:srgbClr>
                </a:solidFill>
              </a:rPr>
              <a:t>Aumento dello sfruttamento sostenibile delle bioenergie (RA 4.5) </a:t>
            </a:r>
            <a:r>
              <a:rPr lang="it-IT" sz="2000" b="1" dirty="0" smtClean="0">
                <a:solidFill>
                  <a:srgbClr val="6699FF">
                    <a:lumMod val="50000"/>
                  </a:srgbClr>
                </a:solidFill>
              </a:rPr>
              <a:t>T4 </a:t>
            </a:r>
            <a:r>
              <a:rPr lang="it-IT" sz="2000" b="1" dirty="0" smtClean="0">
                <a:solidFill>
                  <a:srgbClr val="FF0000"/>
                </a:solidFill>
              </a:rPr>
              <a:t>Totale misura 9</a:t>
            </a:r>
            <a:endParaRPr lang="it-IT" sz="2000" b="1" dirty="0">
              <a:solidFill>
                <a:srgbClr val="FF0000"/>
              </a:solidFill>
            </a:endParaRPr>
          </a:p>
          <a:p>
            <a:pPr algn="just"/>
            <a:endParaRPr lang="it-IT" sz="800" b="1" dirty="0">
              <a:solidFill>
                <a:srgbClr val="6699FF">
                  <a:lumMod val="50000"/>
                </a:srgbClr>
              </a:solidFill>
            </a:endParaRPr>
          </a:p>
          <a:p>
            <a:pPr algn="just"/>
            <a:r>
              <a:rPr lang="it-IT" sz="2000" b="1" dirty="0">
                <a:solidFill>
                  <a:schemeClr val="accent6">
                    <a:lumMod val="50000"/>
                  </a:schemeClr>
                </a:solidFill>
              </a:rPr>
              <a:t>M10</a:t>
            </a:r>
            <a:r>
              <a:rPr lang="it-IT" sz="2000" b="1" dirty="0">
                <a:solidFill>
                  <a:srgbClr val="6699FF">
                    <a:lumMod val="50000"/>
                  </a:srgbClr>
                </a:solidFill>
              </a:rPr>
              <a:t> </a:t>
            </a:r>
            <a:r>
              <a:rPr lang="it-IT" sz="2000" b="1" u="sng" dirty="0">
                <a:solidFill>
                  <a:srgbClr val="FFFFFF">
                    <a:lumMod val="50000"/>
                  </a:srgbClr>
                </a:solidFill>
              </a:rPr>
              <a:t>Infrastrutture energetiche e ricerca tecnologie dell’energia pulita (SDG 7.7.a)</a:t>
            </a:r>
            <a:r>
              <a:rPr lang="it-IT" sz="2000" b="1" dirty="0">
                <a:solidFill>
                  <a:srgbClr val="6699FF">
                    <a:lumMod val="50000"/>
                  </a:srgbClr>
                </a:solidFill>
              </a:rPr>
              <a:t> T4 </a:t>
            </a:r>
            <a:r>
              <a:rPr lang="it-IT" sz="2000" b="1" dirty="0">
                <a:solidFill>
                  <a:srgbClr val="FF0000"/>
                </a:solidFill>
              </a:rPr>
              <a:t>Totale misura 12</a:t>
            </a:r>
          </a:p>
        </p:txBody>
      </p:sp>
      <p:sp>
        <p:nvSpPr>
          <p:cNvPr id="6" name="CasellaDiTesto 5"/>
          <p:cNvSpPr txBox="1"/>
          <p:nvPr/>
        </p:nvSpPr>
        <p:spPr>
          <a:xfrm>
            <a:off x="11275180" y="6476932"/>
            <a:ext cx="1005404" cy="369332"/>
          </a:xfrm>
          <a:prstGeom prst="rect">
            <a:avLst/>
          </a:prstGeom>
          <a:noFill/>
        </p:spPr>
        <p:txBody>
          <a:bodyPr wrap="none" rtlCol="0">
            <a:spAutoFit/>
          </a:bodyPr>
          <a:lstStyle/>
          <a:p>
            <a:pPr algn="ctr"/>
            <a:r>
              <a:rPr lang="it-IT" b="1" i="1" dirty="0">
                <a:solidFill>
                  <a:schemeClr val="bg1">
                    <a:lumMod val="50000"/>
                  </a:schemeClr>
                </a:solidFill>
              </a:rPr>
              <a:t>(segue)</a:t>
            </a:r>
          </a:p>
        </p:txBody>
      </p:sp>
      <p:sp>
        <p:nvSpPr>
          <p:cNvPr id="7" name="CasellaDiTesto 6"/>
          <p:cNvSpPr txBox="1"/>
          <p:nvPr/>
        </p:nvSpPr>
        <p:spPr>
          <a:xfrm>
            <a:off x="177282" y="170835"/>
            <a:ext cx="11887199" cy="646331"/>
          </a:xfrm>
          <a:prstGeom prst="rect">
            <a:avLst/>
          </a:prstGeom>
          <a:noFill/>
        </p:spPr>
        <p:txBody>
          <a:bodyPr wrap="square" rtlCol="0">
            <a:spAutoFit/>
          </a:bodyPr>
          <a:lstStyle/>
          <a:p>
            <a:pPr algn="ctr"/>
            <a:r>
              <a:rPr lang="it-IT" sz="3600" b="1" dirty="0" smtClean="0">
                <a:solidFill>
                  <a:srgbClr val="0070C0"/>
                </a:solidFill>
              </a:rPr>
              <a:t>Analisi </a:t>
            </a:r>
            <a:r>
              <a:rPr lang="it-IT" sz="3600" b="1" dirty="0">
                <a:solidFill>
                  <a:srgbClr val="0070C0"/>
                </a:solidFill>
              </a:rPr>
              <a:t>delle ricorrenze - Le Misure (M) per </a:t>
            </a:r>
            <a:r>
              <a:rPr lang="it-IT" sz="3600" b="1" dirty="0" smtClean="0">
                <a:solidFill>
                  <a:srgbClr val="0070C0"/>
                </a:solidFill>
              </a:rPr>
              <a:t>Target UE 2020</a:t>
            </a:r>
            <a:endParaRPr lang="it-IT" sz="3600" b="1" i="1" dirty="0">
              <a:solidFill>
                <a:srgbClr val="0070C0"/>
              </a:solidFill>
            </a:endParaRPr>
          </a:p>
        </p:txBody>
      </p:sp>
    </p:spTree>
    <p:extLst>
      <p:ext uri="{BB962C8B-B14F-4D97-AF65-F5344CB8AC3E}">
        <p14:creationId xmlns:p14="http://schemas.microsoft.com/office/powerpoint/2010/main" val="410097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1343607"/>
            <a:ext cx="12192000" cy="4616648"/>
          </a:xfrm>
          <a:prstGeom prst="rect">
            <a:avLst/>
          </a:prstGeom>
        </p:spPr>
        <p:txBody>
          <a:bodyPr wrap="square">
            <a:spAutoFit/>
          </a:bodyPr>
          <a:lstStyle/>
          <a:p>
            <a:pPr algn="ctr"/>
            <a:r>
              <a:rPr lang="it-IT" sz="2800" b="1" dirty="0">
                <a:solidFill>
                  <a:srgbClr val="E98B01"/>
                </a:solidFill>
              </a:rPr>
              <a:t>T3 T4 T5 Riduzione emissioni, Fonti rinnovabili, Efficienza energetica</a:t>
            </a:r>
          </a:p>
          <a:p>
            <a:pPr algn="ctr"/>
            <a:endParaRPr lang="it-IT" sz="800" b="1" dirty="0">
              <a:solidFill>
                <a:srgbClr val="6699FF">
                  <a:lumMod val="50000"/>
                </a:srgbClr>
              </a:solidFill>
            </a:endParaRPr>
          </a:p>
          <a:p>
            <a:pPr algn="just"/>
            <a:endParaRPr lang="it-IT" b="1" dirty="0">
              <a:solidFill>
                <a:srgbClr val="6699FF">
                  <a:lumMod val="50000"/>
                </a:srgbClr>
              </a:solidFill>
            </a:endParaRPr>
          </a:p>
          <a:p>
            <a:pPr algn="just"/>
            <a:r>
              <a:rPr lang="it-IT" sz="2000" b="1" dirty="0">
                <a:solidFill>
                  <a:srgbClr val="6699FF">
                    <a:lumMod val="50000"/>
                  </a:srgbClr>
                </a:solidFill>
              </a:rPr>
              <a:t>M11 </a:t>
            </a:r>
            <a:r>
              <a:rPr lang="it-IT" sz="2000" b="1" u="sng" dirty="0">
                <a:solidFill>
                  <a:srgbClr val="FFFFFF">
                    <a:lumMod val="50000"/>
                  </a:srgbClr>
                </a:solidFill>
              </a:rPr>
              <a:t>Mobilitare e incrementare le risorse economiche per preservare e usare in maniera sostenibile la biodiversità e gli ecosistemi (SDG 15.15.a) </a:t>
            </a:r>
            <a:r>
              <a:rPr lang="it-IT" sz="2000" b="1" dirty="0">
                <a:solidFill>
                  <a:srgbClr val="6699FF">
                    <a:lumMod val="50000"/>
                  </a:srgbClr>
                </a:solidFill>
              </a:rPr>
              <a:t>T5 </a:t>
            </a:r>
            <a:r>
              <a:rPr lang="it-IT" sz="2000" b="1" dirty="0">
                <a:solidFill>
                  <a:srgbClr val="FF0000"/>
                </a:solidFill>
              </a:rPr>
              <a:t>Totale misura </a:t>
            </a:r>
            <a:r>
              <a:rPr lang="it-IT" sz="2000" b="1" dirty="0" smtClean="0">
                <a:solidFill>
                  <a:srgbClr val="FF0000"/>
                </a:solidFill>
              </a:rPr>
              <a:t>13</a:t>
            </a:r>
          </a:p>
          <a:p>
            <a:pPr algn="just"/>
            <a:endParaRPr lang="it-IT" sz="1000" b="1" dirty="0">
              <a:solidFill>
                <a:srgbClr val="6699FF">
                  <a:lumMod val="50000"/>
                </a:srgbClr>
              </a:solidFill>
            </a:endParaRPr>
          </a:p>
          <a:p>
            <a:pPr algn="just"/>
            <a:r>
              <a:rPr lang="it-IT" sz="2000" b="1" dirty="0">
                <a:solidFill>
                  <a:srgbClr val="6699FF">
                    <a:lumMod val="50000"/>
                  </a:srgbClr>
                </a:solidFill>
              </a:rPr>
              <a:t>M12 </a:t>
            </a:r>
            <a:r>
              <a:rPr lang="it-IT" sz="2000" b="1" u="sng" dirty="0">
                <a:solidFill>
                  <a:srgbClr val="FFFFFF">
                    <a:lumMod val="50000"/>
                  </a:srgbClr>
                </a:solidFill>
              </a:rPr>
              <a:t>Migliorare l’efficienza globale nel consumo e nella produzione di risorse e tentare di scollegare la crescita economica dalla degradazione ambientale (SDG8.8.4)</a:t>
            </a:r>
            <a:r>
              <a:rPr lang="it-IT" sz="2000" b="1" dirty="0">
                <a:solidFill>
                  <a:srgbClr val="6699FF">
                    <a:lumMod val="50000"/>
                  </a:srgbClr>
                </a:solidFill>
              </a:rPr>
              <a:t> T5 </a:t>
            </a:r>
            <a:r>
              <a:rPr lang="it-IT" sz="2000" b="1" dirty="0">
                <a:solidFill>
                  <a:srgbClr val="FF0000"/>
                </a:solidFill>
              </a:rPr>
              <a:t>Totale misura </a:t>
            </a:r>
            <a:r>
              <a:rPr lang="it-IT" sz="2000" b="1" dirty="0" smtClean="0">
                <a:solidFill>
                  <a:srgbClr val="FF0000"/>
                </a:solidFill>
              </a:rPr>
              <a:t>17</a:t>
            </a:r>
          </a:p>
          <a:p>
            <a:pPr algn="just"/>
            <a:endParaRPr lang="it-IT" sz="1000" b="1" dirty="0">
              <a:solidFill>
                <a:srgbClr val="FF0000"/>
              </a:solidFill>
            </a:endParaRPr>
          </a:p>
          <a:p>
            <a:pPr algn="just"/>
            <a:r>
              <a:rPr lang="it-IT" sz="2000" b="1" dirty="0" smtClean="0">
                <a:solidFill>
                  <a:srgbClr val="6699FF">
                    <a:lumMod val="50000"/>
                  </a:srgbClr>
                </a:solidFill>
              </a:rPr>
              <a:t>M13 </a:t>
            </a:r>
            <a:r>
              <a:rPr lang="it-IT" sz="2000" b="1" u="sng" dirty="0">
                <a:solidFill>
                  <a:srgbClr val="FFFFFF">
                    <a:lumMod val="50000"/>
                  </a:srgbClr>
                </a:solidFill>
              </a:rPr>
              <a:t>Pesca sostenibile </a:t>
            </a:r>
            <a:r>
              <a:rPr lang="it-IT" sz="2000" b="1" dirty="0">
                <a:solidFill>
                  <a:srgbClr val="6699FF">
                    <a:lumMod val="50000"/>
                  </a:srgbClr>
                </a:solidFill>
              </a:rPr>
              <a:t>T5 </a:t>
            </a:r>
            <a:r>
              <a:rPr lang="it-IT" sz="2000" b="1" dirty="0">
                <a:solidFill>
                  <a:srgbClr val="FF0000"/>
                </a:solidFill>
              </a:rPr>
              <a:t>Totale misura 18 </a:t>
            </a:r>
            <a:endParaRPr lang="it-IT" sz="2000" b="1" dirty="0" smtClean="0">
              <a:solidFill>
                <a:srgbClr val="FF0000"/>
              </a:solidFill>
            </a:endParaRPr>
          </a:p>
          <a:p>
            <a:pPr algn="just"/>
            <a:endParaRPr lang="it-IT" sz="1000" b="1" dirty="0">
              <a:solidFill>
                <a:srgbClr val="6699FF">
                  <a:lumMod val="50000"/>
                </a:srgbClr>
              </a:solidFill>
            </a:endParaRPr>
          </a:p>
          <a:p>
            <a:pPr algn="just"/>
            <a:r>
              <a:rPr lang="it-IT" sz="2000" b="1" dirty="0">
                <a:solidFill>
                  <a:srgbClr val="6699FF">
                    <a:lumMod val="50000"/>
                  </a:srgbClr>
                </a:solidFill>
              </a:rPr>
              <a:t>M16 </a:t>
            </a:r>
            <a:r>
              <a:rPr lang="it-IT" sz="2000" b="1" u="sng" dirty="0">
                <a:solidFill>
                  <a:srgbClr val="FFFFFF">
                    <a:lumMod val="50000"/>
                  </a:srgbClr>
                </a:solidFill>
              </a:rPr>
              <a:t>Efficienza contro il cambiamento climatico </a:t>
            </a:r>
            <a:r>
              <a:rPr lang="it-IT" sz="2000" b="1" dirty="0">
                <a:solidFill>
                  <a:srgbClr val="6699FF">
                    <a:lumMod val="50000"/>
                  </a:srgbClr>
                </a:solidFill>
              </a:rPr>
              <a:t>T5 </a:t>
            </a:r>
            <a:r>
              <a:rPr lang="it-IT" sz="2000" b="1" dirty="0">
                <a:solidFill>
                  <a:srgbClr val="FF0000"/>
                </a:solidFill>
              </a:rPr>
              <a:t>Totale misura </a:t>
            </a:r>
            <a:r>
              <a:rPr lang="it-IT" sz="2000" b="1" dirty="0" smtClean="0">
                <a:solidFill>
                  <a:srgbClr val="FF0000"/>
                </a:solidFill>
              </a:rPr>
              <a:t>27</a:t>
            </a:r>
          </a:p>
          <a:p>
            <a:pPr algn="just"/>
            <a:endParaRPr lang="it-IT" sz="1000" b="1" dirty="0">
              <a:solidFill>
                <a:srgbClr val="FF0000"/>
              </a:solidFill>
            </a:endParaRPr>
          </a:p>
          <a:p>
            <a:pPr algn="just"/>
            <a:r>
              <a:rPr lang="it-IT" sz="2000" b="1" dirty="0" smtClean="0">
                <a:solidFill>
                  <a:srgbClr val="6699FF">
                    <a:lumMod val="50000"/>
                  </a:srgbClr>
                </a:solidFill>
              </a:rPr>
              <a:t>M17 </a:t>
            </a:r>
            <a:r>
              <a:rPr lang="it-IT" sz="2000" b="1" u="sng" dirty="0">
                <a:solidFill>
                  <a:srgbClr val="FFFFFF">
                    <a:lumMod val="50000"/>
                  </a:srgbClr>
                </a:solidFill>
              </a:rPr>
              <a:t>Cooperazione allo sviluppo e cooperazione internazionale a regia regionale </a:t>
            </a:r>
            <a:r>
              <a:rPr lang="it-IT" sz="2000" b="1" dirty="0">
                <a:solidFill>
                  <a:srgbClr val="6699FF">
                    <a:lumMod val="50000"/>
                  </a:srgbClr>
                </a:solidFill>
              </a:rPr>
              <a:t>T3,4,5 - </a:t>
            </a:r>
            <a:r>
              <a:rPr lang="it-IT" sz="2000" b="1" dirty="0">
                <a:solidFill>
                  <a:srgbClr val="002060"/>
                </a:solidFill>
              </a:rPr>
              <a:t>Gestione dell’acqua e degli impianti igienici, compresa raccolta d’acqua, desalinizzazione, efficienza idrica, trattamento acqua reflue e tecnologie di riciclaggio e reimpiego (SDG 6.6.a) - Implementare infrastrutture e migliorare tecnologie per fornire servizi energetici moderni e sostenibili (SDG 7.7.b) </a:t>
            </a:r>
            <a:r>
              <a:rPr lang="it-IT" sz="2000" b="1" dirty="0">
                <a:solidFill>
                  <a:srgbClr val="FF0000"/>
                </a:solidFill>
              </a:rPr>
              <a:t>Totale misura 2</a:t>
            </a:r>
          </a:p>
        </p:txBody>
      </p:sp>
      <p:sp>
        <p:nvSpPr>
          <p:cNvPr id="6" name="CasellaDiTesto 5"/>
          <p:cNvSpPr txBox="1"/>
          <p:nvPr/>
        </p:nvSpPr>
        <p:spPr>
          <a:xfrm>
            <a:off x="177282" y="170835"/>
            <a:ext cx="11887199" cy="646331"/>
          </a:xfrm>
          <a:prstGeom prst="rect">
            <a:avLst/>
          </a:prstGeom>
          <a:noFill/>
        </p:spPr>
        <p:txBody>
          <a:bodyPr wrap="square" rtlCol="0">
            <a:spAutoFit/>
          </a:bodyPr>
          <a:lstStyle/>
          <a:p>
            <a:pPr algn="ctr"/>
            <a:r>
              <a:rPr lang="it-IT" sz="3600" b="1" dirty="0" smtClean="0">
                <a:solidFill>
                  <a:srgbClr val="0070C0"/>
                </a:solidFill>
              </a:rPr>
              <a:t>Analisi </a:t>
            </a:r>
            <a:r>
              <a:rPr lang="it-IT" sz="3600" b="1" dirty="0">
                <a:solidFill>
                  <a:srgbClr val="0070C0"/>
                </a:solidFill>
              </a:rPr>
              <a:t>delle ricorrenze - Le Misure (M) per </a:t>
            </a:r>
            <a:r>
              <a:rPr lang="it-IT" sz="3600" b="1" dirty="0" smtClean="0">
                <a:solidFill>
                  <a:srgbClr val="0070C0"/>
                </a:solidFill>
              </a:rPr>
              <a:t>Target UE 2020</a:t>
            </a:r>
            <a:endParaRPr lang="it-IT" sz="3600" b="1" i="1" dirty="0">
              <a:solidFill>
                <a:srgbClr val="0070C0"/>
              </a:solidFill>
            </a:endParaRPr>
          </a:p>
        </p:txBody>
      </p:sp>
    </p:spTree>
    <p:extLst>
      <p:ext uri="{BB962C8B-B14F-4D97-AF65-F5344CB8AC3E}">
        <p14:creationId xmlns:p14="http://schemas.microsoft.com/office/powerpoint/2010/main" val="3291393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74644" y="1224331"/>
            <a:ext cx="12117355" cy="4770537"/>
          </a:xfrm>
          <a:prstGeom prst="rect">
            <a:avLst/>
          </a:prstGeom>
          <a:noFill/>
        </p:spPr>
        <p:txBody>
          <a:bodyPr wrap="square" rtlCol="0">
            <a:spAutoFit/>
          </a:bodyPr>
          <a:lstStyle/>
          <a:p>
            <a:pPr algn="ctr"/>
            <a:r>
              <a:rPr lang="it-IT" sz="2800" b="1" dirty="0">
                <a:solidFill>
                  <a:srgbClr val="E98B01"/>
                </a:solidFill>
              </a:rPr>
              <a:t>T8 Contrasto alla povertà</a:t>
            </a:r>
          </a:p>
          <a:p>
            <a:pPr algn="ctr"/>
            <a:endParaRPr lang="it-IT" b="1" dirty="0">
              <a:solidFill>
                <a:srgbClr val="6699FF">
                  <a:lumMod val="50000"/>
                </a:srgbClr>
              </a:solidFill>
            </a:endParaRPr>
          </a:p>
          <a:p>
            <a:r>
              <a:rPr lang="it-IT" sz="2400" b="1" dirty="0">
                <a:solidFill>
                  <a:srgbClr val="FF0000"/>
                </a:solidFill>
              </a:rPr>
              <a:t>MISURE TOTALI </a:t>
            </a:r>
            <a:r>
              <a:rPr lang="it-IT" sz="2400" b="1" dirty="0" smtClean="0">
                <a:solidFill>
                  <a:srgbClr val="FF0000"/>
                </a:solidFill>
              </a:rPr>
              <a:t>6 – </a:t>
            </a:r>
            <a:r>
              <a:rPr lang="it-IT" sz="2400" b="1" dirty="0">
                <a:solidFill>
                  <a:srgbClr val="FF0000"/>
                </a:solidFill>
              </a:rPr>
              <a:t>PROVVEDIMENTI TOTALI 219</a:t>
            </a:r>
          </a:p>
          <a:p>
            <a:pPr algn="ctr"/>
            <a:endParaRPr lang="it-IT" b="1" dirty="0">
              <a:solidFill>
                <a:srgbClr val="FF0000"/>
              </a:solidFill>
            </a:endParaRPr>
          </a:p>
          <a:p>
            <a:pPr algn="just"/>
            <a:r>
              <a:rPr lang="it-IT" sz="2000" b="1" dirty="0">
                <a:solidFill>
                  <a:srgbClr val="6699FF">
                    <a:lumMod val="50000"/>
                  </a:srgbClr>
                </a:solidFill>
              </a:rPr>
              <a:t>M1 </a:t>
            </a:r>
            <a:r>
              <a:rPr lang="it-IT" sz="2000" b="1" u="sng" dirty="0">
                <a:solidFill>
                  <a:srgbClr val="FFFFFF">
                    <a:lumMod val="50000"/>
                  </a:srgbClr>
                </a:solidFill>
              </a:rPr>
              <a:t>Contrasto alla povertà e innovazione sociale </a:t>
            </a:r>
            <a:r>
              <a:rPr lang="it-IT" sz="2000" b="1" dirty="0">
                <a:solidFill>
                  <a:srgbClr val="FF0000"/>
                </a:solidFill>
              </a:rPr>
              <a:t>Totale misura 94 </a:t>
            </a:r>
            <a:r>
              <a:rPr lang="it-IT" sz="2000" dirty="0">
                <a:solidFill>
                  <a:srgbClr val="002060"/>
                </a:solidFill>
              </a:rPr>
              <a:t>in particolare </a:t>
            </a:r>
            <a:r>
              <a:rPr lang="it-IT" sz="2000" dirty="0" err="1">
                <a:solidFill>
                  <a:srgbClr val="002060"/>
                </a:solidFill>
              </a:rPr>
              <a:t>sottomisure</a:t>
            </a:r>
            <a:r>
              <a:rPr lang="it-IT" sz="2000" dirty="0">
                <a:solidFill>
                  <a:srgbClr val="002060"/>
                </a:solidFill>
              </a:rPr>
              <a:t> </a:t>
            </a:r>
            <a:r>
              <a:rPr lang="it-IT" sz="2000" b="1" dirty="0">
                <a:solidFill>
                  <a:srgbClr val="002060"/>
                </a:solidFill>
              </a:rPr>
              <a:t>Riduzione delle povertà, dell’esclusione sociale e promozione dell’innovazione sociale (RA 9.1 e SDG 1.1.1, 1.1.2, 1.1.3, 1.1.b e 10.10.2) </a:t>
            </a:r>
            <a:r>
              <a:rPr lang="it-IT" sz="2000" b="1" dirty="0">
                <a:solidFill>
                  <a:srgbClr val="FF0000"/>
                </a:solidFill>
              </a:rPr>
              <a:t>40 </a:t>
            </a:r>
            <a:r>
              <a:rPr lang="it-IT" sz="2000" b="1" dirty="0">
                <a:solidFill>
                  <a:srgbClr val="6699FF">
                    <a:lumMod val="50000"/>
                  </a:srgbClr>
                </a:solidFill>
              </a:rPr>
              <a:t> </a:t>
            </a:r>
            <a:r>
              <a:rPr lang="it-IT" sz="2000" b="1" dirty="0">
                <a:solidFill>
                  <a:srgbClr val="002060"/>
                </a:solidFill>
              </a:rPr>
              <a:t>Incremento dell’</a:t>
            </a:r>
            <a:r>
              <a:rPr lang="it-IT" sz="2000" b="1" dirty="0" err="1">
                <a:solidFill>
                  <a:srgbClr val="002060"/>
                </a:solidFill>
              </a:rPr>
              <a:t>occupabilità</a:t>
            </a:r>
            <a:r>
              <a:rPr lang="it-IT" sz="2000" b="1" dirty="0">
                <a:solidFill>
                  <a:srgbClr val="002060"/>
                </a:solidFill>
              </a:rPr>
              <a:t> e della partecipazione al mercato del lavoro delle persone maggiormente vulnerabili (RA 9.2)</a:t>
            </a:r>
            <a:r>
              <a:rPr lang="it-IT" sz="2000" b="1" dirty="0">
                <a:solidFill>
                  <a:srgbClr val="6699FF">
                    <a:lumMod val="50000"/>
                  </a:srgbClr>
                </a:solidFill>
              </a:rPr>
              <a:t> </a:t>
            </a:r>
            <a:r>
              <a:rPr lang="it-IT" sz="2000" b="1" dirty="0">
                <a:solidFill>
                  <a:srgbClr val="FF0000"/>
                </a:solidFill>
              </a:rPr>
              <a:t>32</a:t>
            </a:r>
          </a:p>
          <a:p>
            <a:pPr algn="just"/>
            <a:endParaRPr lang="it-IT" sz="800" b="1" dirty="0">
              <a:solidFill>
                <a:srgbClr val="6699FF">
                  <a:lumMod val="50000"/>
                </a:srgbClr>
              </a:solidFill>
            </a:endParaRPr>
          </a:p>
          <a:p>
            <a:pPr algn="just"/>
            <a:r>
              <a:rPr lang="it-IT" sz="2000" b="1" dirty="0">
                <a:solidFill>
                  <a:srgbClr val="6699FF">
                    <a:lumMod val="50000"/>
                  </a:srgbClr>
                </a:solidFill>
              </a:rPr>
              <a:t>M4 </a:t>
            </a:r>
            <a:r>
              <a:rPr lang="it-IT" sz="2000" b="1" u="sng" dirty="0">
                <a:solidFill>
                  <a:srgbClr val="FFFFFF">
                    <a:lumMod val="50000"/>
                  </a:srgbClr>
                </a:solidFill>
              </a:rPr>
              <a:t>Qualificazione servizi e infrastrutture di cura e socio-educativi </a:t>
            </a:r>
            <a:r>
              <a:rPr lang="it-IT" sz="2000" b="1" dirty="0">
                <a:solidFill>
                  <a:srgbClr val="FF0000"/>
                </a:solidFill>
              </a:rPr>
              <a:t>Totale misura 50 </a:t>
            </a:r>
            <a:r>
              <a:rPr lang="it-IT" sz="2000" dirty="0">
                <a:solidFill>
                  <a:srgbClr val="002060"/>
                </a:solidFill>
              </a:rPr>
              <a:t>in particolare </a:t>
            </a:r>
            <a:r>
              <a:rPr lang="it-IT" sz="2000" b="1" dirty="0">
                <a:solidFill>
                  <a:srgbClr val="002060"/>
                </a:solidFill>
              </a:rPr>
              <a:t>Aumento/consolidamento/qualificazione dei servizi socio-educativi e delle infrastrutture di cura rivolte ai bambini e dei servizi di cura rivolti a persone con limitazioni dell’autonomia e potenziamento della rete infrastrutturale dell’offerta di servizi sanitari e socio sanitari territoriali (RA 9.3; SDG 1.1.4)</a:t>
            </a:r>
          </a:p>
          <a:p>
            <a:pPr algn="just"/>
            <a:endParaRPr lang="it-IT" sz="800" b="1" dirty="0">
              <a:solidFill>
                <a:srgbClr val="6699FF">
                  <a:lumMod val="50000"/>
                </a:srgbClr>
              </a:solidFill>
            </a:endParaRPr>
          </a:p>
          <a:p>
            <a:pPr algn="just"/>
            <a:r>
              <a:rPr lang="it-IT" sz="2000" b="1" dirty="0">
                <a:solidFill>
                  <a:srgbClr val="6699FF">
                    <a:lumMod val="50000"/>
                  </a:srgbClr>
                </a:solidFill>
              </a:rPr>
              <a:t>M3 </a:t>
            </a:r>
            <a:r>
              <a:rPr lang="it-IT" sz="2000" b="1" u="sng" dirty="0">
                <a:solidFill>
                  <a:srgbClr val="FFFFFF">
                    <a:lumMod val="50000"/>
                  </a:srgbClr>
                </a:solidFill>
              </a:rPr>
              <a:t>Inclusione sociale senza dimora Rom e migranti </a:t>
            </a:r>
            <a:r>
              <a:rPr lang="it-IT" sz="2000" b="1" dirty="0">
                <a:solidFill>
                  <a:srgbClr val="FF0000"/>
                </a:solidFill>
              </a:rPr>
              <a:t>Totale misura 43</a:t>
            </a:r>
            <a:r>
              <a:rPr lang="it-IT" sz="2000" b="1" dirty="0">
                <a:solidFill>
                  <a:srgbClr val="6699FF">
                    <a:lumMod val="50000"/>
                  </a:srgbClr>
                </a:solidFill>
              </a:rPr>
              <a:t> </a:t>
            </a:r>
            <a:r>
              <a:rPr lang="it-IT" sz="2000" dirty="0">
                <a:solidFill>
                  <a:srgbClr val="002060"/>
                </a:solidFill>
              </a:rPr>
              <a:t>in particolare sottomisura </a:t>
            </a:r>
            <a:r>
              <a:rPr lang="it-IT" sz="2000" b="1" dirty="0">
                <a:solidFill>
                  <a:srgbClr val="002060"/>
                </a:solidFill>
              </a:rPr>
              <a:t>Attuazione di politiche migratorie pianificate e gestite (SDG 10.10.7)</a:t>
            </a:r>
            <a:r>
              <a:rPr lang="it-IT" sz="2000" b="1" dirty="0">
                <a:solidFill>
                  <a:srgbClr val="6699FF">
                    <a:lumMod val="50000"/>
                  </a:srgbClr>
                </a:solidFill>
              </a:rPr>
              <a:t> </a:t>
            </a:r>
            <a:r>
              <a:rPr lang="it-IT" sz="2000" b="1" dirty="0">
                <a:solidFill>
                  <a:srgbClr val="FF0000"/>
                </a:solidFill>
              </a:rPr>
              <a:t>31</a:t>
            </a:r>
          </a:p>
        </p:txBody>
      </p:sp>
      <p:sp>
        <p:nvSpPr>
          <p:cNvPr id="6" name="CasellaDiTesto 5"/>
          <p:cNvSpPr txBox="1"/>
          <p:nvPr/>
        </p:nvSpPr>
        <p:spPr>
          <a:xfrm>
            <a:off x="11275180" y="6476932"/>
            <a:ext cx="1005404" cy="369332"/>
          </a:xfrm>
          <a:prstGeom prst="rect">
            <a:avLst/>
          </a:prstGeom>
          <a:noFill/>
        </p:spPr>
        <p:txBody>
          <a:bodyPr wrap="none" rtlCol="0">
            <a:spAutoFit/>
          </a:bodyPr>
          <a:lstStyle/>
          <a:p>
            <a:pPr algn="ctr"/>
            <a:r>
              <a:rPr lang="it-IT" b="1" i="1" dirty="0">
                <a:solidFill>
                  <a:schemeClr val="bg1">
                    <a:lumMod val="50000"/>
                  </a:schemeClr>
                </a:solidFill>
              </a:rPr>
              <a:t>(segue)</a:t>
            </a:r>
          </a:p>
        </p:txBody>
      </p:sp>
      <p:sp>
        <p:nvSpPr>
          <p:cNvPr id="7" name="CasellaDiTesto 6"/>
          <p:cNvSpPr txBox="1"/>
          <p:nvPr/>
        </p:nvSpPr>
        <p:spPr>
          <a:xfrm>
            <a:off x="177282" y="170835"/>
            <a:ext cx="11887199" cy="646331"/>
          </a:xfrm>
          <a:prstGeom prst="rect">
            <a:avLst/>
          </a:prstGeom>
          <a:noFill/>
        </p:spPr>
        <p:txBody>
          <a:bodyPr wrap="square" rtlCol="0">
            <a:spAutoFit/>
          </a:bodyPr>
          <a:lstStyle/>
          <a:p>
            <a:pPr algn="ctr"/>
            <a:r>
              <a:rPr lang="it-IT" sz="3600" b="1" dirty="0" smtClean="0">
                <a:solidFill>
                  <a:srgbClr val="0070C0"/>
                </a:solidFill>
              </a:rPr>
              <a:t>Analisi </a:t>
            </a:r>
            <a:r>
              <a:rPr lang="it-IT" sz="3600" b="1" dirty="0">
                <a:solidFill>
                  <a:srgbClr val="0070C0"/>
                </a:solidFill>
              </a:rPr>
              <a:t>delle ricorrenze - Le Misure (M) per </a:t>
            </a:r>
            <a:r>
              <a:rPr lang="it-IT" sz="3600" b="1" dirty="0" smtClean="0">
                <a:solidFill>
                  <a:srgbClr val="0070C0"/>
                </a:solidFill>
              </a:rPr>
              <a:t>Target UE 2020</a:t>
            </a:r>
            <a:endParaRPr lang="it-IT" sz="3600" b="1" i="1" dirty="0">
              <a:solidFill>
                <a:srgbClr val="0070C0"/>
              </a:solidFill>
            </a:endParaRPr>
          </a:p>
        </p:txBody>
      </p:sp>
    </p:spTree>
    <p:extLst>
      <p:ext uri="{BB962C8B-B14F-4D97-AF65-F5344CB8AC3E}">
        <p14:creationId xmlns:p14="http://schemas.microsoft.com/office/powerpoint/2010/main" val="456079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1390261"/>
            <a:ext cx="12120464" cy="3847207"/>
          </a:xfrm>
          <a:prstGeom prst="rect">
            <a:avLst/>
          </a:prstGeom>
        </p:spPr>
        <p:txBody>
          <a:bodyPr wrap="square">
            <a:spAutoFit/>
          </a:bodyPr>
          <a:lstStyle/>
          <a:p>
            <a:pPr algn="ctr"/>
            <a:r>
              <a:rPr lang="it-IT" sz="2800" b="1" dirty="0">
                <a:solidFill>
                  <a:srgbClr val="E98B01"/>
                </a:solidFill>
              </a:rPr>
              <a:t>T8 Contrasto alla povertà</a:t>
            </a:r>
          </a:p>
          <a:p>
            <a:pPr algn="ctr"/>
            <a:endParaRPr lang="it-IT" sz="1000" b="1" dirty="0">
              <a:solidFill>
                <a:srgbClr val="6699FF">
                  <a:lumMod val="50000"/>
                </a:srgbClr>
              </a:solidFill>
            </a:endParaRPr>
          </a:p>
          <a:p>
            <a:pPr algn="just"/>
            <a:endParaRPr lang="it-IT" b="1" dirty="0">
              <a:solidFill>
                <a:srgbClr val="FF0000"/>
              </a:solidFill>
            </a:endParaRPr>
          </a:p>
          <a:p>
            <a:pPr algn="just"/>
            <a:r>
              <a:rPr lang="it-IT" sz="2400" b="1" dirty="0">
                <a:solidFill>
                  <a:srgbClr val="FF0000"/>
                </a:solidFill>
              </a:rPr>
              <a:t>Altre misure</a:t>
            </a:r>
          </a:p>
          <a:p>
            <a:pPr algn="just"/>
            <a:endParaRPr lang="it-IT" sz="800" b="1" dirty="0">
              <a:solidFill>
                <a:srgbClr val="FF0000"/>
              </a:solidFill>
            </a:endParaRPr>
          </a:p>
          <a:p>
            <a:pPr algn="just"/>
            <a:r>
              <a:rPr lang="it-IT" sz="2000" b="1" dirty="0">
                <a:solidFill>
                  <a:srgbClr val="6699FF">
                    <a:lumMod val="50000"/>
                  </a:srgbClr>
                </a:solidFill>
              </a:rPr>
              <a:t>M2 </a:t>
            </a:r>
            <a:r>
              <a:rPr lang="it-IT" sz="2000" b="1" u="sng" dirty="0">
                <a:solidFill>
                  <a:srgbClr val="FFFFFF">
                    <a:lumMod val="50000"/>
                  </a:srgbClr>
                </a:solidFill>
              </a:rPr>
              <a:t>Social </a:t>
            </a:r>
            <a:r>
              <a:rPr lang="it-IT" sz="2000" b="1" u="sng" dirty="0" err="1">
                <a:solidFill>
                  <a:srgbClr val="FFFFFF">
                    <a:lumMod val="50000"/>
                  </a:srgbClr>
                </a:solidFill>
              </a:rPr>
              <a:t>Housing</a:t>
            </a:r>
            <a:r>
              <a:rPr lang="it-IT" sz="2000" b="1" u="sng" dirty="0">
                <a:solidFill>
                  <a:srgbClr val="FFFFFF">
                    <a:lumMod val="50000"/>
                  </a:srgbClr>
                </a:solidFill>
              </a:rPr>
              <a:t> </a:t>
            </a:r>
            <a:r>
              <a:rPr lang="it-IT" sz="2000" b="1" dirty="0">
                <a:solidFill>
                  <a:srgbClr val="FF0000"/>
                </a:solidFill>
              </a:rPr>
              <a:t>Totale misura 19 </a:t>
            </a:r>
            <a:r>
              <a:rPr lang="it-IT" sz="2000" dirty="0">
                <a:solidFill>
                  <a:srgbClr val="002060"/>
                </a:solidFill>
              </a:rPr>
              <a:t>in</a:t>
            </a:r>
            <a:r>
              <a:rPr lang="it-IT" sz="2000" dirty="0">
                <a:solidFill>
                  <a:srgbClr val="6699FF">
                    <a:lumMod val="50000"/>
                  </a:srgbClr>
                </a:solidFill>
              </a:rPr>
              <a:t> </a:t>
            </a:r>
            <a:r>
              <a:rPr lang="it-IT" sz="2000" dirty="0">
                <a:solidFill>
                  <a:srgbClr val="002060"/>
                </a:solidFill>
              </a:rPr>
              <a:t>particolare </a:t>
            </a:r>
            <a:r>
              <a:rPr lang="it-IT" sz="2000" b="1" dirty="0">
                <a:solidFill>
                  <a:srgbClr val="002060"/>
                </a:solidFill>
              </a:rPr>
              <a:t>Riduzione del numero di famiglie con particolari fragilità sociali ed economiche in condizioni di disagio abitativo (RA 9.4; SDG 11.1)</a:t>
            </a:r>
          </a:p>
          <a:p>
            <a:pPr algn="just"/>
            <a:endParaRPr lang="it-IT" sz="800" b="1" dirty="0">
              <a:solidFill>
                <a:srgbClr val="6699FF">
                  <a:lumMod val="50000"/>
                </a:srgbClr>
              </a:solidFill>
            </a:endParaRPr>
          </a:p>
          <a:p>
            <a:pPr algn="just"/>
            <a:r>
              <a:rPr lang="it-IT" sz="2000" b="1" dirty="0">
                <a:solidFill>
                  <a:srgbClr val="6699FF">
                    <a:lumMod val="50000"/>
                  </a:srgbClr>
                </a:solidFill>
              </a:rPr>
              <a:t>M5 </a:t>
            </a:r>
            <a:r>
              <a:rPr lang="it-IT" sz="2000" b="1" u="sng" dirty="0">
                <a:solidFill>
                  <a:srgbClr val="FFFFFF">
                    <a:lumMod val="50000"/>
                  </a:srgbClr>
                </a:solidFill>
              </a:rPr>
              <a:t>Economia sociale </a:t>
            </a:r>
            <a:r>
              <a:rPr lang="it-IT" sz="2000" b="1" dirty="0">
                <a:solidFill>
                  <a:srgbClr val="FF0000"/>
                </a:solidFill>
              </a:rPr>
              <a:t>Totale misura 7 </a:t>
            </a:r>
            <a:r>
              <a:rPr lang="it-IT" sz="2000" dirty="0">
                <a:solidFill>
                  <a:srgbClr val="002060"/>
                </a:solidFill>
              </a:rPr>
              <a:t>in particolare </a:t>
            </a:r>
            <a:r>
              <a:rPr lang="it-IT" sz="2000" b="1" dirty="0">
                <a:solidFill>
                  <a:srgbClr val="002060"/>
                </a:solidFill>
              </a:rPr>
              <a:t>Rafforzamento dell’economia sociale (RA 9.7)</a:t>
            </a:r>
          </a:p>
          <a:p>
            <a:pPr algn="just"/>
            <a:endParaRPr lang="it-IT" sz="800" b="1" dirty="0">
              <a:solidFill>
                <a:srgbClr val="6699FF">
                  <a:lumMod val="50000"/>
                </a:srgbClr>
              </a:solidFill>
            </a:endParaRPr>
          </a:p>
          <a:p>
            <a:pPr algn="just"/>
            <a:r>
              <a:rPr lang="it-IT" sz="2000" b="1" dirty="0">
                <a:solidFill>
                  <a:srgbClr val="6699FF">
                    <a:lumMod val="50000"/>
                  </a:srgbClr>
                </a:solidFill>
              </a:rPr>
              <a:t>M6 </a:t>
            </a:r>
            <a:r>
              <a:rPr lang="it-IT" sz="2000" b="1" u="sng" dirty="0">
                <a:solidFill>
                  <a:srgbClr val="FFFFFF">
                    <a:lumMod val="50000"/>
                  </a:srgbClr>
                </a:solidFill>
              </a:rPr>
              <a:t>Cooperazione allo sviluppo </a:t>
            </a:r>
            <a:r>
              <a:rPr lang="it-IT" sz="2000" b="1" dirty="0">
                <a:solidFill>
                  <a:srgbClr val="FF0000"/>
                </a:solidFill>
              </a:rPr>
              <a:t>Totale misura 6 </a:t>
            </a:r>
            <a:r>
              <a:rPr lang="it-IT" sz="2000" dirty="0">
                <a:solidFill>
                  <a:srgbClr val="002060"/>
                </a:solidFill>
              </a:rPr>
              <a:t>in particolare </a:t>
            </a:r>
            <a:r>
              <a:rPr lang="it-IT" sz="2000" b="1" dirty="0">
                <a:solidFill>
                  <a:srgbClr val="002060"/>
                </a:solidFill>
              </a:rPr>
              <a:t>Mobilitazione risorse investimenti diretti esteri e flussi finanziari per attuare programmi e politiche per porre fine alla povertà nei paesi in via di sviluppo (SDG 1.1.a, e 17.17.5) e  Aumentare gli investimenti in infrastrutture rurali e ricerca agricola, formazione, sviluppo tecnologico per migliorare la capacità produttiva agricola nei paesi meno sviluppati (SDG 2.2.a)</a:t>
            </a:r>
          </a:p>
        </p:txBody>
      </p:sp>
      <p:sp>
        <p:nvSpPr>
          <p:cNvPr id="6" name="CasellaDiTesto 5"/>
          <p:cNvSpPr txBox="1"/>
          <p:nvPr/>
        </p:nvSpPr>
        <p:spPr>
          <a:xfrm>
            <a:off x="177282" y="170835"/>
            <a:ext cx="11887199" cy="646331"/>
          </a:xfrm>
          <a:prstGeom prst="rect">
            <a:avLst/>
          </a:prstGeom>
          <a:noFill/>
        </p:spPr>
        <p:txBody>
          <a:bodyPr wrap="square" rtlCol="0">
            <a:spAutoFit/>
          </a:bodyPr>
          <a:lstStyle/>
          <a:p>
            <a:pPr algn="ctr"/>
            <a:r>
              <a:rPr lang="it-IT" sz="3600" b="1" dirty="0" smtClean="0">
                <a:solidFill>
                  <a:srgbClr val="0070C0"/>
                </a:solidFill>
              </a:rPr>
              <a:t>Analisi </a:t>
            </a:r>
            <a:r>
              <a:rPr lang="it-IT" sz="3600" b="1" dirty="0">
                <a:solidFill>
                  <a:srgbClr val="0070C0"/>
                </a:solidFill>
              </a:rPr>
              <a:t>delle ricorrenze - Le Misure (M) per </a:t>
            </a:r>
            <a:r>
              <a:rPr lang="it-IT" sz="3600" b="1" dirty="0" smtClean="0">
                <a:solidFill>
                  <a:srgbClr val="0070C0"/>
                </a:solidFill>
              </a:rPr>
              <a:t>Target UE 2020</a:t>
            </a:r>
            <a:endParaRPr lang="it-IT" sz="3600" b="1" i="1" dirty="0">
              <a:solidFill>
                <a:srgbClr val="0070C0"/>
              </a:solidFill>
            </a:endParaRPr>
          </a:p>
        </p:txBody>
      </p:sp>
    </p:spTree>
    <p:extLst>
      <p:ext uri="{BB962C8B-B14F-4D97-AF65-F5344CB8AC3E}">
        <p14:creationId xmlns:p14="http://schemas.microsoft.com/office/powerpoint/2010/main" val="776956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97971" y="1250301"/>
            <a:ext cx="12045819" cy="5293757"/>
          </a:xfrm>
          <a:prstGeom prst="rect">
            <a:avLst/>
          </a:prstGeom>
          <a:noFill/>
        </p:spPr>
        <p:txBody>
          <a:bodyPr wrap="square" rtlCol="0">
            <a:spAutoFit/>
          </a:bodyPr>
          <a:lstStyle/>
          <a:p>
            <a:pPr algn="ctr"/>
            <a:r>
              <a:rPr lang="it-IT" sz="2800" b="1" dirty="0">
                <a:solidFill>
                  <a:srgbClr val="E98B01"/>
                </a:solidFill>
              </a:rPr>
              <a:t>T6 Abbandono scolastico</a:t>
            </a:r>
          </a:p>
          <a:p>
            <a:pPr algn="ctr"/>
            <a:endParaRPr lang="it-IT" b="1" dirty="0">
              <a:solidFill>
                <a:srgbClr val="6699FF">
                  <a:lumMod val="50000"/>
                </a:srgbClr>
              </a:solidFill>
            </a:endParaRPr>
          </a:p>
          <a:p>
            <a:r>
              <a:rPr lang="it-IT" sz="2400" b="1" dirty="0">
                <a:solidFill>
                  <a:srgbClr val="FF0000"/>
                </a:solidFill>
              </a:rPr>
              <a:t>MISURE TOTALI 6 – PROVVEDIMENTI TOTALI 198</a:t>
            </a:r>
          </a:p>
          <a:p>
            <a:endParaRPr lang="it-IT" sz="1000" b="1" dirty="0">
              <a:solidFill>
                <a:srgbClr val="FF0000"/>
              </a:solidFill>
            </a:endParaRPr>
          </a:p>
          <a:p>
            <a:pPr algn="just"/>
            <a:r>
              <a:rPr lang="it-IT" sz="2000" b="1" dirty="0">
                <a:solidFill>
                  <a:srgbClr val="6699FF">
                    <a:lumMod val="50000"/>
                  </a:srgbClr>
                </a:solidFill>
              </a:rPr>
              <a:t>M2 </a:t>
            </a:r>
            <a:r>
              <a:rPr lang="it-IT" sz="2000" b="1" u="sng" dirty="0">
                <a:solidFill>
                  <a:srgbClr val="FFFFFF">
                    <a:lumMod val="50000"/>
                  </a:srgbClr>
                </a:solidFill>
              </a:rPr>
              <a:t>Interventi formativi rivolti ai giovani a rischio di esclusione scolastica e socio-lavorativa </a:t>
            </a:r>
            <a:r>
              <a:rPr lang="it-IT" sz="2000" b="1" dirty="0">
                <a:solidFill>
                  <a:srgbClr val="FF0000"/>
                </a:solidFill>
              </a:rPr>
              <a:t>Totale misura 88 </a:t>
            </a:r>
            <a:r>
              <a:rPr lang="it-IT" sz="2000" dirty="0">
                <a:solidFill>
                  <a:srgbClr val="002060"/>
                </a:solidFill>
              </a:rPr>
              <a:t>in particolare sottomisura </a:t>
            </a:r>
            <a:r>
              <a:rPr lang="it-IT" sz="2000" b="1" dirty="0">
                <a:solidFill>
                  <a:srgbClr val="002060"/>
                </a:solidFill>
              </a:rPr>
              <a:t>Riduzione del fallimento formativo precoce e della dispersione scolastica e formativa (RA 10.1) </a:t>
            </a:r>
            <a:r>
              <a:rPr lang="it-IT" sz="2000" b="1" dirty="0">
                <a:solidFill>
                  <a:srgbClr val="FF0000"/>
                </a:solidFill>
              </a:rPr>
              <a:t>61</a:t>
            </a:r>
          </a:p>
          <a:p>
            <a:pPr algn="just"/>
            <a:endParaRPr lang="it-IT" sz="800" b="1" dirty="0">
              <a:solidFill>
                <a:srgbClr val="6699FF">
                  <a:lumMod val="50000"/>
                </a:srgbClr>
              </a:solidFill>
            </a:endParaRPr>
          </a:p>
          <a:p>
            <a:pPr algn="just"/>
            <a:r>
              <a:rPr lang="it-IT" sz="2000" b="1" dirty="0">
                <a:solidFill>
                  <a:srgbClr val="6699FF">
                    <a:lumMod val="50000"/>
                  </a:srgbClr>
                </a:solidFill>
              </a:rPr>
              <a:t>M1 </a:t>
            </a:r>
            <a:r>
              <a:rPr lang="it-IT" sz="2000" b="1" u="sng" dirty="0">
                <a:solidFill>
                  <a:srgbClr val="FFFFFF">
                    <a:lumMod val="50000"/>
                  </a:srgbClr>
                </a:solidFill>
              </a:rPr>
              <a:t>Diritto allo studio </a:t>
            </a:r>
            <a:r>
              <a:rPr lang="it-IT" sz="2000" b="1" dirty="0">
                <a:solidFill>
                  <a:srgbClr val="FF0000"/>
                </a:solidFill>
              </a:rPr>
              <a:t>Totale misura 57 </a:t>
            </a:r>
            <a:r>
              <a:rPr lang="it-IT" sz="2000" dirty="0">
                <a:solidFill>
                  <a:srgbClr val="002060"/>
                </a:solidFill>
              </a:rPr>
              <a:t>in particolare </a:t>
            </a:r>
            <a:r>
              <a:rPr lang="it-IT" sz="2000" b="1" dirty="0">
                <a:solidFill>
                  <a:srgbClr val="002060"/>
                </a:solidFill>
              </a:rPr>
              <a:t>Miglioramento delle competenze chiave degli allievi (RA 10.2)</a:t>
            </a:r>
            <a:r>
              <a:rPr lang="it-IT" sz="2000" b="1" dirty="0">
                <a:solidFill>
                  <a:srgbClr val="6699FF">
                    <a:lumMod val="50000"/>
                  </a:srgbClr>
                </a:solidFill>
              </a:rPr>
              <a:t> </a:t>
            </a:r>
            <a:r>
              <a:rPr lang="it-IT" sz="2000" b="1" dirty="0">
                <a:solidFill>
                  <a:srgbClr val="FF0000"/>
                </a:solidFill>
              </a:rPr>
              <a:t>35</a:t>
            </a:r>
          </a:p>
          <a:p>
            <a:pPr algn="just"/>
            <a:endParaRPr lang="it-IT" sz="1000" b="1" dirty="0">
              <a:solidFill>
                <a:srgbClr val="FF0000"/>
              </a:solidFill>
            </a:endParaRPr>
          </a:p>
          <a:p>
            <a:pPr algn="just"/>
            <a:r>
              <a:rPr lang="it-IT" sz="2000" b="1" dirty="0">
                <a:solidFill>
                  <a:srgbClr val="FF0000"/>
                </a:solidFill>
              </a:rPr>
              <a:t>Altre misure </a:t>
            </a:r>
          </a:p>
          <a:p>
            <a:pPr algn="just"/>
            <a:r>
              <a:rPr lang="it-IT" sz="2000" b="1" dirty="0">
                <a:solidFill>
                  <a:srgbClr val="6699FF">
                    <a:lumMod val="50000"/>
                  </a:srgbClr>
                </a:solidFill>
              </a:rPr>
              <a:t>M3 </a:t>
            </a:r>
            <a:r>
              <a:rPr lang="it-IT" sz="2000" b="1" u="sng" dirty="0">
                <a:solidFill>
                  <a:srgbClr val="FFFFFF">
                    <a:lumMod val="50000"/>
                  </a:srgbClr>
                </a:solidFill>
              </a:rPr>
              <a:t>Anagrafi</a:t>
            </a:r>
            <a:r>
              <a:rPr lang="it-IT" sz="2000" b="1" dirty="0">
                <a:solidFill>
                  <a:srgbClr val="FFFFFF">
                    <a:lumMod val="50000"/>
                  </a:srgbClr>
                </a:solidFill>
              </a:rPr>
              <a:t> </a:t>
            </a:r>
            <a:r>
              <a:rPr lang="it-IT" sz="2000" b="1" dirty="0">
                <a:solidFill>
                  <a:srgbClr val="FF0000"/>
                </a:solidFill>
              </a:rPr>
              <a:t>Totale misura 3</a:t>
            </a:r>
          </a:p>
          <a:p>
            <a:pPr algn="just"/>
            <a:r>
              <a:rPr lang="it-IT" sz="2000" b="1" dirty="0">
                <a:solidFill>
                  <a:srgbClr val="6699FF">
                    <a:lumMod val="50000"/>
                  </a:srgbClr>
                </a:solidFill>
              </a:rPr>
              <a:t>M4 </a:t>
            </a:r>
            <a:r>
              <a:rPr lang="it-IT" sz="2000" b="1" u="sng" dirty="0">
                <a:solidFill>
                  <a:srgbClr val="FFFFFF">
                    <a:lumMod val="50000"/>
                  </a:srgbClr>
                </a:solidFill>
              </a:rPr>
              <a:t>Azioni di sistema </a:t>
            </a:r>
            <a:r>
              <a:rPr lang="it-IT" sz="2000" b="1" dirty="0">
                <a:solidFill>
                  <a:srgbClr val="FF0000"/>
                </a:solidFill>
              </a:rPr>
              <a:t>Totale misura 8</a:t>
            </a:r>
          </a:p>
          <a:p>
            <a:pPr algn="just"/>
            <a:r>
              <a:rPr lang="it-IT" sz="2000" b="1" dirty="0">
                <a:solidFill>
                  <a:srgbClr val="6699FF">
                    <a:lumMod val="50000"/>
                  </a:srgbClr>
                </a:solidFill>
              </a:rPr>
              <a:t>M5 </a:t>
            </a:r>
            <a:r>
              <a:rPr lang="it-IT" sz="2000" b="1" u="sng" dirty="0">
                <a:solidFill>
                  <a:srgbClr val="FFFFFF">
                    <a:lumMod val="50000"/>
                  </a:srgbClr>
                </a:solidFill>
              </a:rPr>
              <a:t>Orientamento</a:t>
            </a:r>
            <a:r>
              <a:rPr lang="it-IT" sz="2000" b="1" dirty="0">
                <a:solidFill>
                  <a:srgbClr val="6699FF">
                    <a:lumMod val="50000"/>
                  </a:srgbClr>
                </a:solidFill>
              </a:rPr>
              <a:t> </a:t>
            </a:r>
            <a:r>
              <a:rPr lang="it-IT" sz="2000" b="1" dirty="0">
                <a:solidFill>
                  <a:srgbClr val="FF0000"/>
                </a:solidFill>
              </a:rPr>
              <a:t>totale misura 26 </a:t>
            </a:r>
            <a:r>
              <a:rPr lang="it-IT" sz="2000" dirty="0">
                <a:solidFill>
                  <a:srgbClr val="002060"/>
                </a:solidFill>
              </a:rPr>
              <a:t>in particolare sottomisura </a:t>
            </a:r>
            <a:r>
              <a:rPr lang="it-IT" sz="2000" b="1" dirty="0">
                <a:solidFill>
                  <a:srgbClr val="002060"/>
                </a:solidFill>
              </a:rPr>
              <a:t>Riduzione del fallimento formativo nella formazione e nella formazione professionale per le competenze e l’apprendimento permanente (RA 10.1)</a:t>
            </a:r>
            <a:r>
              <a:rPr lang="it-IT" sz="2000" b="1" dirty="0">
                <a:solidFill>
                  <a:srgbClr val="6699FF">
                    <a:lumMod val="50000"/>
                  </a:srgbClr>
                </a:solidFill>
              </a:rPr>
              <a:t> </a:t>
            </a:r>
            <a:r>
              <a:rPr lang="it-IT" sz="2000" b="1" dirty="0">
                <a:solidFill>
                  <a:srgbClr val="FF0000"/>
                </a:solidFill>
              </a:rPr>
              <a:t>23</a:t>
            </a:r>
          </a:p>
          <a:p>
            <a:pPr algn="just"/>
            <a:r>
              <a:rPr lang="it-IT" sz="2000" b="1" dirty="0">
                <a:solidFill>
                  <a:srgbClr val="6699FF">
                    <a:lumMod val="50000"/>
                  </a:srgbClr>
                </a:solidFill>
              </a:rPr>
              <a:t>M6 </a:t>
            </a:r>
            <a:r>
              <a:rPr lang="it-IT" sz="2000" b="1" u="sng" dirty="0">
                <a:solidFill>
                  <a:srgbClr val="FFFFFF">
                    <a:lumMod val="50000"/>
                  </a:srgbClr>
                </a:solidFill>
              </a:rPr>
              <a:t>Potenziare strutture dell’istruzione sensibili ai bisogni di infanzia, disabilità, parità di genere, predisporre ambienti inclusivi per tutti (SDG 4.4.a) </a:t>
            </a:r>
            <a:r>
              <a:rPr lang="it-IT" sz="2000" b="1" dirty="0">
                <a:solidFill>
                  <a:srgbClr val="FF0000"/>
                </a:solidFill>
              </a:rPr>
              <a:t>Totale misura 16</a:t>
            </a:r>
          </a:p>
        </p:txBody>
      </p:sp>
      <p:sp>
        <p:nvSpPr>
          <p:cNvPr id="6" name="CasellaDiTesto 5"/>
          <p:cNvSpPr txBox="1"/>
          <p:nvPr/>
        </p:nvSpPr>
        <p:spPr>
          <a:xfrm>
            <a:off x="177282" y="170835"/>
            <a:ext cx="11887199" cy="646331"/>
          </a:xfrm>
          <a:prstGeom prst="rect">
            <a:avLst/>
          </a:prstGeom>
          <a:noFill/>
        </p:spPr>
        <p:txBody>
          <a:bodyPr wrap="square" rtlCol="0">
            <a:spAutoFit/>
          </a:bodyPr>
          <a:lstStyle/>
          <a:p>
            <a:pPr algn="ctr"/>
            <a:r>
              <a:rPr lang="it-IT" sz="3600" b="1" dirty="0" smtClean="0">
                <a:solidFill>
                  <a:srgbClr val="0070C0"/>
                </a:solidFill>
              </a:rPr>
              <a:t>Analisi </a:t>
            </a:r>
            <a:r>
              <a:rPr lang="it-IT" sz="3600" b="1" dirty="0">
                <a:solidFill>
                  <a:srgbClr val="0070C0"/>
                </a:solidFill>
              </a:rPr>
              <a:t>delle ricorrenze - Le Misure (M) per </a:t>
            </a:r>
            <a:r>
              <a:rPr lang="it-IT" sz="3600" b="1" dirty="0" smtClean="0">
                <a:solidFill>
                  <a:srgbClr val="0070C0"/>
                </a:solidFill>
              </a:rPr>
              <a:t>Target UE 2020</a:t>
            </a:r>
            <a:endParaRPr lang="it-IT" sz="3600" b="1" i="1" dirty="0">
              <a:solidFill>
                <a:srgbClr val="0070C0"/>
              </a:solidFill>
            </a:endParaRPr>
          </a:p>
        </p:txBody>
      </p:sp>
    </p:spTree>
    <p:extLst>
      <p:ext uri="{BB962C8B-B14F-4D97-AF65-F5344CB8AC3E}">
        <p14:creationId xmlns:p14="http://schemas.microsoft.com/office/powerpoint/2010/main" val="3646994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37322" y="1318896"/>
            <a:ext cx="12027159" cy="4278094"/>
          </a:xfrm>
          <a:prstGeom prst="rect">
            <a:avLst/>
          </a:prstGeom>
          <a:noFill/>
        </p:spPr>
        <p:txBody>
          <a:bodyPr wrap="square" rtlCol="0">
            <a:spAutoFit/>
          </a:bodyPr>
          <a:lstStyle/>
          <a:p>
            <a:pPr algn="ctr"/>
            <a:r>
              <a:rPr lang="it-IT" sz="2800" b="1" dirty="0">
                <a:solidFill>
                  <a:srgbClr val="E98B01"/>
                </a:solidFill>
              </a:rPr>
              <a:t>T2 Ricerca e sviluppo</a:t>
            </a:r>
          </a:p>
          <a:p>
            <a:pPr algn="ctr"/>
            <a:endParaRPr lang="it-IT" b="1" dirty="0">
              <a:solidFill>
                <a:srgbClr val="6699FF">
                  <a:lumMod val="50000"/>
                </a:srgbClr>
              </a:solidFill>
            </a:endParaRPr>
          </a:p>
          <a:p>
            <a:r>
              <a:rPr lang="it-IT" sz="2400" b="1" dirty="0">
                <a:solidFill>
                  <a:srgbClr val="FF0000"/>
                </a:solidFill>
              </a:rPr>
              <a:t>MISURE TOTALI 5 – PROVVEDIMENTI TOTALI 194</a:t>
            </a:r>
          </a:p>
          <a:p>
            <a:pPr algn="just"/>
            <a:endParaRPr lang="it-IT" b="1" dirty="0">
              <a:solidFill>
                <a:srgbClr val="6699FF">
                  <a:lumMod val="50000"/>
                </a:srgbClr>
              </a:solidFill>
            </a:endParaRPr>
          </a:p>
          <a:p>
            <a:pPr algn="just"/>
            <a:r>
              <a:rPr lang="it-IT" sz="2000" b="1" dirty="0">
                <a:solidFill>
                  <a:srgbClr val="6699FF">
                    <a:lumMod val="50000"/>
                  </a:srgbClr>
                </a:solidFill>
              </a:rPr>
              <a:t>M1–M2 </a:t>
            </a:r>
            <a:r>
              <a:rPr lang="it-IT" sz="2000" b="1" u="sng" dirty="0">
                <a:solidFill>
                  <a:srgbClr val="FFFFFF">
                    <a:lumMod val="50000"/>
                  </a:srgbClr>
                </a:solidFill>
              </a:rPr>
              <a:t>Innovazione delle imprese </a:t>
            </a:r>
            <a:r>
              <a:rPr lang="it-IT" sz="2000" b="1" dirty="0">
                <a:solidFill>
                  <a:srgbClr val="FF0000"/>
                </a:solidFill>
              </a:rPr>
              <a:t>Totale misura 83 </a:t>
            </a:r>
            <a:r>
              <a:rPr lang="it-IT" sz="2000" dirty="0">
                <a:solidFill>
                  <a:srgbClr val="002060"/>
                </a:solidFill>
              </a:rPr>
              <a:t>in particolare </a:t>
            </a:r>
            <a:r>
              <a:rPr lang="it-IT" sz="2000" b="1" dirty="0">
                <a:solidFill>
                  <a:srgbClr val="002060"/>
                </a:solidFill>
              </a:rPr>
              <a:t>Incremento dell’attività di innovazione delle imprese (RA 1.1; SDG 9.9.5)</a:t>
            </a:r>
            <a:r>
              <a:rPr lang="it-IT" sz="2000" dirty="0">
                <a:solidFill>
                  <a:srgbClr val="002060"/>
                </a:solidFill>
              </a:rPr>
              <a:t> </a:t>
            </a:r>
            <a:r>
              <a:rPr lang="it-IT" sz="2000" b="1" dirty="0">
                <a:solidFill>
                  <a:srgbClr val="FF0000"/>
                </a:solidFill>
              </a:rPr>
              <a:t>77, Totale misura 38 </a:t>
            </a:r>
            <a:r>
              <a:rPr lang="it-IT" sz="2000" dirty="0">
                <a:solidFill>
                  <a:srgbClr val="002060"/>
                </a:solidFill>
              </a:rPr>
              <a:t>in particolare </a:t>
            </a:r>
            <a:r>
              <a:rPr lang="it-IT" sz="2000" b="1" dirty="0">
                <a:solidFill>
                  <a:srgbClr val="002060"/>
                </a:solidFill>
              </a:rPr>
              <a:t>Aumento dell’incidenza di specializzazioni innovative in perimetri applicativi ad alta intensità di conoscenza (RA 1.4), Promozione di nuovi mercati per l’innovazione (RA 1.3) e Ricerca e sviluppo in materia sanitaria (SDG 3.3.b) </a:t>
            </a:r>
          </a:p>
          <a:p>
            <a:pPr algn="just"/>
            <a:endParaRPr lang="it-IT" sz="800" b="1" dirty="0">
              <a:solidFill>
                <a:srgbClr val="6699FF">
                  <a:lumMod val="50000"/>
                </a:srgbClr>
              </a:solidFill>
            </a:endParaRPr>
          </a:p>
          <a:p>
            <a:pPr algn="just"/>
            <a:r>
              <a:rPr lang="it-IT" sz="2000" b="1" dirty="0" smtClean="0">
                <a:solidFill>
                  <a:srgbClr val="6699FF">
                    <a:lumMod val="50000"/>
                  </a:srgbClr>
                </a:solidFill>
              </a:rPr>
              <a:t>M3 </a:t>
            </a:r>
            <a:r>
              <a:rPr lang="it-IT" sz="2000" b="1" u="sng" dirty="0" smtClean="0">
                <a:solidFill>
                  <a:srgbClr val="FFFFFF">
                    <a:lumMod val="50000"/>
                  </a:srgbClr>
                </a:solidFill>
              </a:rPr>
              <a:t>Sistemi regionali dell’innovazione </a:t>
            </a:r>
            <a:r>
              <a:rPr lang="it-IT" sz="2000" b="1" dirty="0" smtClean="0">
                <a:solidFill>
                  <a:srgbClr val="FF0000"/>
                </a:solidFill>
              </a:rPr>
              <a:t>Totale misura 51 </a:t>
            </a:r>
            <a:r>
              <a:rPr lang="it-IT" sz="2000" dirty="0" smtClean="0">
                <a:solidFill>
                  <a:srgbClr val="002060"/>
                </a:solidFill>
              </a:rPr>
              <a:t>in particolare </a:t>
            </a:r>
            <a:r>
              <a:rPr lang="it-IT" sz="2000" b="1" dirty="0" smtClean="0">
                <a:solidFill>
                  <a:srgbClr val="002060"/>
                </a:solidFill>
              </a:rPr>
              <a:t>Rafforzamento del sistema innovativo regionale (RA 1.2)</a:t>
            </a:r>
            <a:endParaRPr lang="it-IT" sz="2000" b="1" dirty="0">
              <a:solidFill>
                <a:srgbClr val="002060"/>
              </a:solidFill>
            </a:endParaRPr>
          </a:p>
          <a:p>
            <a:pPr algn="just"/>
            <a:endParaRPr lang="it-IT" sz="800" b="1" dirty="0">
              <a:solidFill>
                <a:srgbClr val="6699FF">
                  <a:lumMod val="50000"/>
                </a:srgbClr>
              </a:solidFill>
            </a:endParaRPr>
          </a:p>
          <a:p>
            <a:pPr algn="just"/>
            <a:r>
              <a:rPr lang="it-IT" sz="2000" b="1" dirty="0">
                <a:solidFill>
                  <a:srgbClr val="6699FF">
                    <a:lumMod val="50000"/>
                  </a:srgbClr>
                </a:solidFill>
              </a:rPr>
              <a:t>M4 </a:t>
            </a:r>
            <a:r>
              <a:rPr lang="it-IT" sz="2000" b="1" u="sng" dirty="0">
                <a:solidFill>
                  <a:srgbClr val="FFFFFF">
                    <a:lumMod val="50000"/>
                  </a:srgbClr>
                </a:solidFill>
              </a:rPr>
              <a:t>Infrastrutture della Ricerca </a:t>
            </a:r>
            <a:r>
              <a:rPr lang="it-IT" sz="2000" b="1" dirty="0">
                <a:solidFill>
                  <a:srgbClr val="FF0000"/>
                </a:solidFill>
              </a:rPr>
              <a:t>Totale misura 6 </a:t>
            </a:r>
          </a:p>
          <a:p>
            <a:pPr algn="just"/>
            <a:endParaRPr lang="it-IT" sz="800" b="1" dirty="0">
              <a:solidFill>
                <a:srgbClr val="6699FF">
                  <a:lumMod val="50000"/>
                </a:srgbClr>
              </a:solidFill>
            </a:endParaRPr>
          </a:p>
          <a:p>
            <a:pPr algn="just"/>
            <a:r>
              <a:rPr lang="it-IT" sz="2000" b="1" dirty="0">
                <a:solidFill>
                  <a:srgbClr val="6699FF">
                    <a:lumMod val="50000"/>
                  </a:srgbClr>
                </a:solidFill>
              </a:rPr>
              <a:t>M5 </a:t>
            </a:r>
            <a:r>
              <a:rPr lang="it-IT" sz="2000" b="1" u="sng" dirty="0">
                <a:solidFill>
                  <a:srgbClr val="FFFFFF">
                    <a:lumMod val="50000"/>
                  </a:srgbClr>
                </a:solidFill>
              </a:rPr>
              <a:t>Cooperazione allo sviluppo e cooperazione internazionale </a:t>
            </a:r>
            <a:r>
              <a:rPr lang="it-IT" sz="2000" b="1" dirty="0">
                <a:solidFill>
                  <a:srgbClr val="FF0000"/>
                </a:solidFill>
              </a:rPr>
              <a:t>Totale misura 16</a:t>
            </a:r>
            <a:endParaRPr lang="it-IT" sz="2000" b="1" dirty="0">
              <a:solidFill>
                <a:srgbClr val="002060"/>
              </a:solidFill>
            </a:endParaRPr>
          </a:p>
        </p:txBody>
      </p:sp>
      <p:sp>
        <p:nvSpPr>
          <p:cNvPr id="6" name="CasellaDiTesto 5"/>
          <p:cNvSpPr txBox="1"/>
          <p:nvPr/>
        </p:nvSpPr>
        <p:spPr>
          <a:xfrm>
            <a:off x="177282" y="170835"/>
            <a:ext cx="11887199" cy="646331"/>
          </a:xfrm>
          <a:prstGeom prst="rect">
            <a:avLst/>
          </a:prstGeom>
          <a:noFill/>
        </p:spPr>
        <p:txBody>
          <a:bodyPr wrap="square" rtlCol="0">
            <a:spAutoFit/>
          </a:bodyPr>
          <a:lstStyle/>
          <a:p>
            <a:pPr algn="ctr"/>
            <a:r>
              <a:rPr lang="it-IT" sz="3600" b="1" dirty="0" smtClean="0">
                <a:solidFill>
                  <a:srgbClr val="0070C0"/>
                </a:solidFill>
              </a:rPr>
              <a:t>Analisi </a:t>
            </a:r>
            <a:r>
              <a:rPr lang="it-IT" sz="3600" b="1" dirty="0">
                <a:solidFill>
                  <a:srgbClr val="0070C0"/>
                </a:solidFill>
              </a:rPr>
              <a:t>delle ricorrenze - Le Misure (M) per </a:t>
            </a:r>
            <a:r>
              <a:rPr lang="it-IT" sz="3600" b="1" dirty="0" smtClean="0">
                <a:solidFill>
                  <a:srgbClr val="0070C0"/>
                </a:solidFill>
              </a:rPr>
              <a:t>Target UE 2020</a:t>
            </a:r>
            <a:endParaRPr lang="it-IT" sz="3600" b="1" i="1" dirty="0">
              <a:solidFill>
                <a:srgbClr val="0070C0"/>
              </a:solidFill>
            </a:endParaRPr>
          </a:p>
        </p:txBody>
      </p:sp>
    </p:spTree>
    <p:extLst>
      <p:ext uri="{BB962C8B-B14F-4D97-AF65-F5344CB8AC3E}">
        <p14:creationId xmlns:p14="http://schemas.microsoft.com/office/powerpoint/2010/main" val="778864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74645" y="1586204"/>
            <a:ext cx="12045820" cy="4462760"/>
          </a:xfrm>
          <a:prstGeom prst="rect">
            <a:avLst/>
          </a:prstGeom>
        </p:spPr>
        <p:txBody>
          <a:bodyPr wrap="square">
            <a:spAutoFit/>
          </a:bodyPr>
          <a:lstStyle/>
          <a:p>
            <a:pPr algn="ctr"/>
            <a:r>
              <a:rPr lang="it-IT" sz="2800" b="1" dirty="0">
                <a:solidFill>
                  <a:srgbClr val="E98B01"/>
                </a:solidFill>
              </a:rPr>
              <a:t>T7 Istruzione superiore</a:t>
            </a:r>
          </a:p>
          <a:p>
            <a:pPr algn="ctr"/>
            <a:endParaRPr lang="it-IT" b="1" dirty="0">
              <a:solidFill>
                <a:srgbClr val="6699FF">
                  <a:lumMod val="50000"/>
                </a:srgbClr>
              </a:solidFill>
            </a:endParaRPr>
          </a:p>
          <a:p>
            <a:r>
              <a:rPr lang="it-IT" sz="2400" b="1" dirty="0">
                <a:solidFill>
                  <a:srgbClr val="FF0000"/>
                </a:solidFill>
              </a:rPr>
              <a:t>MISURE TOTALI 3 – PROVVEDIMENTI TOTALI 115</a:t>
            </a:r>
          </a:p>
          <a:p>
            <a:endParaRPr lang="it-IT" b="1" dirty="0">
              <a:solidFill>
                <a:srgbClr val="6699FF">
                  <a:lumMod val="50000"/>
                </a:srgbClr>
              </a:solidFill>
            </a:endParaRPr>
          </a:p>
          <a:p>
            <a:pPr algn="just"/>
            <a:r>
              <a:rPr lang="it-IT" sz="2000" b="1" dirty="0">
                <a:solidFill>
                  <a:srgbClr val="6699FF">
                    <a:lumMod val="50000"/>
                  </a:srgbClr>
                </a:solidFill>
              </a:rPr>
              <a:t>M1 </a:t>
            </a:r>
            <a:r>
              <a:rPr lang="it-IT" sz="2000" b="1" u="sng" dirty="0">
                <a:solidFill>
                  <a:srgbClr val="FFFFFF">
                    <a:lumMod val="50000"/>
                  </a:srgbClr>
                </a:solidFill>
              </a:rPr>
              <a:t>Percorsi ITS, Poli tecnico-professionali e Percorsi annuali Istruzione e Formazione Tecnica Superiore (IFTS)</a:t>
            </a:r>
            <a:r>
              <a:rPr lang="it-IT" sz="2000" b="1" dirty="0">
                <a:solidFill>
                  <a:srgbClr val="6699FF">
                    <a:lumMod val="50000"/>
                  </a:srgbClr>
                </a:solidFill>
              </a:rPr>
              <a:t> </a:t>
            </a:r>
            <a:r>
              <a:rPr lang="it-IT" sz="2000" b="1" dirty="0">
                <a:solidFill>
                  <a:srgbClr val="FF0000"/>
                </a:solidFill>
              </a:rPr>
              <a:t>Totale misura 62 </a:t>
            </a:r>
            <a:r>
              <a:rPr lang="it-IT" sz="2000" dirty="0">
                <a:solidFill>
                  <a:srgbClr val="002060"/>
                </a:solidFill>
              </a:rPr>
              <a:t>in particolare sottomisura </a:t>
            </a:r>
            <a:r>
              <a:rPr lang="it-IT" sz="2000" b="1" dirty="0">
                <a:solidFill>
                  <a:srgbClr val="002060"/>
                </a:solidFill>
              </a:rPr>
              <a:t>Innalzamento dei livelli di competenze, di partecipazione e di successo formativo nell’istruzione universitaria e/o equivalente (RA 10.5)</a:t>
            </a:r>
            <a:r>
              <a:rPr lang="it-IT" sz="2000" b="1" dirty="0">
                <a:solidFill>
                  <a:srgbClr val="6699FF">
                    <a:lumMod val="50000"/>
                  </a:srgbClr>
                </a:solidFill>
              </a:rPr>
              <a:t> </a:t>
            </a:r>
            <a:r>
              <a:rPr lang="it-IT" sz="2000" b="1" dirty="0">
                <a:solidFill>
                  <a:srgbClr val="FF0000"/>
                </a:solidFill>
              </a:rPr>
              <a:t>35</a:t>
            </a:r>
          </a:p>
          <a:p>
            <a:pPr algn="just"/>
            <a:endParaRPr lang="it-IT" sz="800" b="1" dirty="0">
              <a:solidFill>
                <a:srgbClr val="6699FF">
                  <a:lumMod val="50000"/>
                </a:srgbClr>
              </a:solidFill>
            </a:endParaRPr>
          </a:p>
          <a:p>
            <a:pPr algn="just"/>
            <a:r>
              <a:rPr lang="it-IT" sz="2000" b="1" dirty="0">
                <a:solidFill>
                  <a:srgbClr val="6699FF">
                    <a:lumMod val="50000"/>
                  </a:srgbClr>
                </a:solidFill>
              </a:rPr>
              <a:t>M2 </a:t>
            </a:r>
            <a:r>
              <a:rPr lang="it-IT" sz="2000" b="1" u="sng" dirty="0">
                <a:solidFill>
                  <a:srgbClr val="FFFFFF">
                    <a:lumMod val="50000"/>
                  </a:srgbClr>
                </a:solidFill>
              </a:rPr>
              <a:t>Diritto allo studio universitario o terziario equivalente </a:t>
            </a:r>
            <a:r>
              <a:rPr lang="it-IT" sz="2000" b="1" dirty="0">
                <a:solidFill>
                  <a:srgbClr val="FF0000"/>
                </a:solidFill>
              </a:rPr>
              <a:t>Totale misura 47 </a:t>
            </a:r>
            <a:r>
              <a:rPr lang="it-IT" sz="2000" dirty="0">
                <a:solidFill>
                  <a:srgbClr val="002060"/>
                </a:solidFill>
              </a:rPr>
              <a:t>in particolare</a:t>
            </a:r>
            <a:r>
              <a:rPr lang="it-IT" sz="2000" b="1" dirty="0">
                <a:solidFill>
                  <a:srgbClr val="002060"/>
                </a:solidFill>
              </a:rPr>
              <a:t> </a:t>
            </a:r>
            <a:r>
              <a:rPr lang="it-IT" sz="2000" dirty="0">
                <a:solidFill>
                  <a:srgbClr val="002060"/>
                </a:solidFill>
              </a:rPr>
              <a:t>sottomisura</a:t>
            </a:r>
            <a:r>
              <a:rPr lang="it-IT" sz="2000" b="1" dirty="0">
                <a:solidFill>
                  <a:srgbClr val="002060"/>
                </a:solidFill>
              </a:rPr>
              <a:t> Innalzamento dei livelli di competenze, di partecipazione e di successo formativo nell’istruzione universitaria e/o equivalente (RA 10.5 e SDG 4.4.3 e 4.4.4)</a:t>
            </a:r>
            <a:r>
              <a:rPr lang="it-IT" sz="2000" b="1" dirty="0">
                <a:solidFill>
                  <a:srgbClr val="6699FF">
                    <a:lumMod val="50000"/>
                  </a:srgbClr>
                </a:solidFill>
              </a:rPr>
              <a:t> </a:t>
            </a:r>
            <a:r>
              <a:rPr lang="it-IT" sz="2000" b="1" dirty="0">
                <a:solidFill>
                  <a:srgbClr val="FF0000"/>
                </a:solidFill>
              </a:rPr>
              <a:t>24</a:t>
            </a:r>
            <a:endParaRPr lang="it-IT" sz="2000" dirty="0">
              <a:solidFill>
                <a:srgbClr val="FF0000"/>
              </a:solidFill>
            </a:endParaRPr>
          </a:p>
          <a:p>
            <a:pPr algn="just"/>
            <a:endParaRPr lang="it-IT" sz="1000" b="1" dirty="0">
              <a:solidFill>
                <a:srgbClr val="6699FF">
                  <a:lumMod val="50000"/>
                </a:srgbClr>
              </a:solidFill>
            </a:endParaRPr>
          </a:p>
          <a:p>
            <a:pPr algn="just"/>
            <a:endParaRPr lang="it-IT" b="1" dirty="0">
              <a:solidFill>
                <a:srgbClr val="6699FF">
                  <a:lumMod val="50000"/>
                </a:srgbClr>
              </a:solidFill>
            </a:endParaRPr>
          </a:p>
          <a:p>
            <a:pPr algn="just"/>
            <a:r>
              <a:rPr lang="it-IT" sz="2000" b="1" dirty="0">
                <a:solidFill>
                  <a:srgbClr val="6699FF">
                    <a:lumMod val="50000"/>
                  </a:srgbClr>
                </a:solidFill>
              </a:rPr>
              <a:t>M3 </a:t>
            </a:r>
            <a:r>
              <a:rPr lang="it-IT" sz="2000" b="1" u="sng" dirty="0">
                <a:solidFill>
                  <a:srgbClr val="FFFFFF">
                    <a:lumMod val="50000"/>
                  </a:srgbClr>
                </a:solidFill>
              </a:rPr>
              <a:t>Progetti speciali </a:t>
            </a:r>
            <a:r>
              <a:rPr lang="it-IT" sz="2000" b="1" dirty="0">
                <a:solidFill>
                  <a:srgbClr val="FF0000"/>
                </a:solidFill>
              </a:rPr>
              <a:t>4</a:t>
            </a:r>
            <a:endParaRPr lang="it-IT" sz="2000" dirty="0">
              <a:solidFill>
                <a:srgbClr val="FF0000"/>
              </a:solidFill>
            </a:endParaRPr>
          </a:p>
          <a:p>
            <a:r>
              <a:rPr lang="it-IT" sz="2000" b="1" dirty="0">
                <a:solidFill>
                  <a:srgbClr val="FFFFFF">
                    <a:lumMod val="50000"/>
                  </a:srgbClr>
                </a:solidFill>
              </a:rPr>
              <a:t>ALTRO</a:t>
            </a:r>
            <a:r>
              <a:rPr lang="it-IT" sz="2000" b="1" dirty="0">
                <a:solidFill>
                  <a:srgbClr val="6699FF">
                    <a:lumMod val="50000"/>
                  </a:srgbClr>
                </a:solidFill>
              </a:rPr>
              <a:t> </a:t>
            </a:r>
            <a:r>
              <a:rPr lang="it-IT" sz="2000" b="1" dirty="0">
                <a:solidFill>
                  <a:srgbClr val="FF0000"/>
                </a:solidFill>
              </a:rPr>
              <a:t>2</a:t>
            </a:r>
            <a:r>
              <a:rPr lang="it-IT" b="1" dirty="0">
                <a:solidFill>
                  <a:srgbClr val="6699FF">
                    <a:lumMod val="50000"/>
                  </a:srgbClr>
                </a:solidFill>
              </a:rPr>
              <a:t>	</a:t>
            </a:r>
          </a:p>
        </p:txBody>
      </p:sp>
      <p:sp>
        <p:nvSpPr>
          <p:cNvPr id="6" name="CasellaDiTesto 5"/>
          <p:cNvSpPr txBox="1"/>
          <p:nvPr/>
        </p:nvSpPr>
        <p:spPr>
          <a:xfrm>
            <a:off x="177282" y="170835"/>
            <a:ext cx="11887199" cy="646331"/>
          </a:xfrm>
          <a:prstGeom prst="rect">
            <a:avLst/>
          </a:prstGeom>
          <a:noFill/>
        </p:spPr>
        <p:txBody>
          <a:bodyPr wrap="square" rtlCol="0">
            <a:spAutoFit/>
          </a:bodyPr>
          <a:lstStyle/>
          <a:p>
            <a:pPr algn="ctr"/>
            <a:r>
              <a:rPr lang="it-IT" sz="3600" b="1" dirty="0" smtClean="0">
                <a:solidFill>
                  <a:srgbClr val="0070C0"/>
                </a:solidFill>
              </a:rPr>
              <a:t>Analisi </a:t>
            </a:r>
            <a:r>
              <a:rPr lang="it-IT" sz="3600" b="1" dirty="0">
                <a:solidFill>
                  <a:srgbClr val="0070C0"/>
                </a:solidFill>
              </a:rPr>
              <a:t>delle ricorrenze - Le Misure (M) per </a:t>
            </a:r>
            <a:r>
              <a:rPr lang="it-IT" sz="3600" b="1" dirty="0" smtClean="0">
                <a:solidFill>
                  <a:srgbClr val="0070C0"/>
                </a:solidFill>
              </a:rPr>
              <a:t>Target UE 2020</a:t>
            </a:r>
            <a:endParaRPr lang="it-IT" sz="3600" b="1" i="1" dirty="0">
              <a:solidFill>
                <a:srgbClr val="0070C0"/>
              </a:solidFill>
            </a:endParaRPr>
          </a:p>
        </p:txBody>
      </p:sp>
    </p:spTree>
    <p:extLst>
      <p:ext uri="{BB962C8B-B14F-4D97-AF65-F5344CB8AC3E}">
        <p14:creationId xmlns:p14="http://schemas.microsoft.com/office/powerpoint/2010/main" val="3136512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0"/>
            <a:ext cx="10515600" cy="1623527"/>
          </a:xfrm>
        </p:spPr>
        <p:txBody>
          <a:bodyPr>
            <a:normAutofit/>
          </a:bodyPr>
          <a:lstStyle/>
          <a:p>
            <a:pPr algn="ctr" eaLnBrk="0" fontAlgn="base" hangingPunct="0">
              <a:lnSpc>
                <a:spcPct val="70000"/>
              </a:lnSpc>
              <a:spcAft>
                <a:spcPct val="0"/>
              </a:spcAft>
              <a:defRPr/>
            </a:pPr>
            <a:r>
              <a:rPr lang="it-IT" sz="3600" kern="0" dirty="0" smtClean="0">
                <a:solidFill>
                  <a:srgbClr val="0070C0"/>
                </a:solidFill>
                <a:latin typeface="Arial"/>
              </a:rPr>
              <a:t>Il </a:t>
            </a:r>
            <a:r>
              <a:rPr lang="it-IT" sz="3600" kern="0" dirty="0" err="1" smtClean="0">
                <a:solidFill>
                  <a:srgbClr val="0070C0"/>
                </a:solidFill>
                <a:latin typeface="Arial"/>
              </a:rPr>
              <a:t>Regional</a:t>
            </a:r>
            <a:r>
              <a:rPr lang="it-IT" sz="3600" kern="0" dirty="0" smtClean="0">
                <a:solidFill>
                  <a:srgbClr val="0070C0"/>
                </a:solidFill>
                <a:latin typeface="Arial"/>
              </a:rPr>
              <a:t> Team per il Programma nazionale di Riforma (</a:t>
            </a:r>
            <a:r>
              <a:rPr lang="it-IT" sz="3600" kern="0" dirty="0" err="1" smtClean="0">
                <a:solidFill>
                  <a:srgbClr val="0070C0"/>
                </a:solidFill>
                <a:latin typeface="Arial"/>
              </a:rPr>
              <a:t>Re.Te</a:t>
            </a:r>
            <a:r>
              <a:rPr lang="it-IT" sz="3600" kern="0" dirty="0" smtClean="0">
                <a:solidFill>
                  <a:srgbClr val="0070C0"/>
                </a:solidFill>
                <a:latin typeface="Arial"/>
              </a:rPr>
              <a:t>. PNR)</a:t>
            </a:r>
            <a:endParaRPr lang="it-IT" sz="3600" kern="0" dirty="0">
              <a:solidFill>
                <a:srgbClr val="0070C0"/>
              </a:solidFill>
              <a:latin typeface="Arial"/>
            </a:endParaRPr>
          </a:p>
        </p:txBody>
      </p:sp>
      <p:sp>
        <p:nvSpPr>
          <p:cNvPr id="3" name="Segnaposto contenuto 2"/>
          <p:cNvSpPr>
            <a:spLocks noGrp="1"/>
          </p:cNvSpPr>
          <p:nvPr>
            <p:ph idx="1"/>
          </p:nvPr>
        </p:nvSpPr>
        <p:spPr>
          <a:xfrm>
            <a:off x="838200" y="1325563"/>
            <a:ext cx="10515600" cy="4851400"/>
          </a:xfrm>
        </p:spPr>
        <p:txBody>
          <a:bodyPr>
            <a:normAutofit/>
          </a:bodyPr>
          <a:lstStyle/>
          <a:p>
            <a:pPr marL="19050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endParaRPr lang="it-IT" sz="900" kern="0" dirty="0" smtClean="0">
              <a:solidFill>
                <a:srgbClr val="00235A"/>
              </a:solidFill>
              <a:latin typeface="Arial"/>
            </a:endParaRPr>
          </a:p>
          <a:p>
            <a:pPr marL="19050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400" kern="0" dirty="0">
                <a:solidFill>
                  <a:srgbClr val="00235A"/>
                </a:solidFill>
                <a:latin typeface="Arial"/>
              </a:rPr>
              <a:t>La </a:t>
            </a:r>
            <a:r>
              <a:rPr lang="it-IT" sz="2400" b="1" kern="0" dirty="0">
                <a:solidFill>
                  <a:srgbClr val="FF0000"/>
                </a:solidFill>
                <a:latin typeface="Arial"/>
              </a:rPr>
              <a:t>Conferenza delle Regioni </a:t>
            </a:r>
            <a:r>
              <a:rPr lang="it-IT" sz="2400" b="1" kern="0" dirty="0" smtClean="0">
                <a:solidFill>
                  <a:srgbClr val="FF0000"/>
                </a:solidFill>
                <a:latin typeface="Arial"/>
              </a:rPr>
              <a:t>e delle Province Autonome (</a:t>
            </a:r>
            <a:r>
              <a:rPr lang="it-IT" sz="2400" b="1" kern="0" dirty="0" err="1" smtClean="0">
                <a:solidFill>
                  <a:srgbClr val="FF0000"/>
                </a:solidFill>
                <a:latin typeface="Arial"/>
              </a:rPr>
              <a:t>CdR</a:t>
            </a:r>
            <a:r>
              <a:rPr lang="it-IT" sz="2400" b="1" kern="0" dirty="0" smtClean="0">
                <a:solidFill>
                  <a:srgbClr val="FF0000"/>
                </a:solidFill>
                <a:latin typeface="Arial"/>
              </a:rPr>
              <a:t>) </a:t>
            </a:r>
            <a:r>
              <a:rPr lang="it-IT" sz="2400" kern="0" dirty="0" smtClean="0">
                <a:solidFill>
                  <a:srgbClr val="00235A"/>
                </a:solidFill>
                <a:latin typeface="Arial"/>
              </a:rPr>
              <a:t>ha </a:t>
            </a:r>
            <a:r>
              <a:rPr lang="it-IT" sz="2400" kern="0" dirty="0">
                <a:solidFill>
                  <a:srgbClr val="00235A"/>
                </a:solidFill>
                <a:latin typeface="Arial"/>
              </a:rPr>
              <a:t>strutturato la </a:t>
            </a:r>
            <a:r>
              <a:rPr lang="it-IT" sz="2400" kern="0" dirty="0" err="1">
                <a:solidFill>
                  <a:schemeClr val="accent5"/>
                </a:solidFill>
                <a:latin typeface="Arial"/>
              </a:rPr>
              <a:t>Re.Te.PNR</a:t>
            </a:r>
            <a:r>
              <a:rPr lang="it-IT" sz="2400" kern="0" dirty="0">
                <a:solidFill>
                  <a:srgbClr val="00235A"/>
                </a:solidFill>
                <a:latin typeface="Arial"/>
              </a:rPr>
              <a:t> dietro impulso della </a:t>
            </a:r>
            <a:r>
              <a:rPr lang="it-IT" sz="2400" b="1" i="1" kern="0" dirty="0">
                <a:solidFill>
                  <a:srgbClr val="7030A0"/>
                </a:solidFill>
                <a:latin typeface="Arial"/>
              </a:rPr>
              <a:t>Commissione III Affari europei e internazionali </a:t>
            </a:r>
            <a:r>
              <a:rPr lang="it-IT" sz="2400" kern="0" dirty="0" smtClean="0">
                <a:solidFill>
                  <a:srgbClr val="00235A"/>
                </a:solidFill>
                <a:latin typeface="Arial"/>
              </a:rPr>
              <a:t>per comporre il </a:t>
            </a:r>
            <a:r>
              <a:rPr lang="it-IT" sz="2400" b="1" kern="0" dirty="0">
                <a:solidFill>
                  <a:srgbClr val="00235A"/>
                </a:solidFill>
                <a:latin typeface="Arial"/>
              </a:rPr>
              <a:t>Contributo delle Regioni e delle Province autonome al Programma Nazionale di </a:t>
            </a:r>
            <a:r>
              <a:rPr lang="it-IT" sz="2400" b="1" kern="0" dirty="0" smtClean="0">
                <a:solidFill>
                  <a:srgbClr val="00235A"/>
                </a:solidFill>
                <a:latin typeface="Arial"/>
              </a:rPr>
              <a:t>Riforma.</a:t>
            </a:r>
          </a:p>
          <a:p>
            <a:pPr marL="19050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endParaRPr lang="it-IT" sz="2400" b="1" kern="0" dirty="0">
              <a:solidFill>
                <a:srgbClr val="00235A"/>
              </a:solidFill>
              <a:latin typeface="Arial"/>
            </a:endParaRPr>
          </a:p>
          <a:p>
            <a:pPr marL="19050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400" kern="0" dirty="0" smtClean="0">
                <a:solidFill>
                  <a:srgbClr val="00235A"/>
                </a:solidFill>
                <a:latin typeface="Arial"/>
              </a:rPr>
              <a:t>Il</a:t>
            </a:r>
            <a:r>
              <a:rPr lang="it-IT" sz="2400" b="1" i="1" kern="0" dirty="0" smtClean="0">
                <a:solidFill>
                  <a:srgbClr val="00235A"/>
                </a:solidFill>
                <a:latin typeface="Arial"/>
              </a:rPr>
              <a:t> </a:t>
            </a:r>
            <a:r>
              <a:rPr lang="it-IT" sz="2400" kern="0" dirty="0" err="1">
                <a:solidFill>
                  <a:srgbClr val="0070C0"/>
                </a:solidFill>
                <a:latin typeface="Arial"/>
                <a:ea typeface="+mj-ea"/>
                <a:cs typeface="+mj-cs"/>
              </a:rPr>
              <a:t>Regional</a:t>
            </a:r>
            <a:r>
              <a:rPr lang="it-IT" sz="2400" kern="0" dirty="0">
                <a:solidFill>
                  <a:srgbClr val="0070C0"/>
                </a:solidFill>
                <a:latin typeface="Arial"/>
                <a:ea typeface="+mj-ea"/>
                <a:cs typeface="+mj-cs"/>
              </a:rPr>
              <a:t> Team per il Programma Nazionale di Riforma (</a:t>
            </a:r>
            <a:r>
              <a:rPr lang="it-IT" sz="2400" kern="0" dirty="0" err="1">
                <a:solidFill>
                  <a:srgbClr val="0070C0"/>
                </a:solidFill>
                <a:latin typeface="Arial"/>
                <a:ea typeface="+mj-ea"/>
                <a:cs typeface="+mj-cs"/>
              </a:rPr>
              <a:t>Re.Te.PNR</a:t>
            </a:r>
            <a:r>
              <a:rPr lang="it-IT" sz="2400" kern="0" dirty="0">
                <a:solidFill>
                  <a:srgbClr val="0070C0"/>
                </a:solidFill>
                <a:latin typeface="Arial"/>
                <a:ea typeface="+mj-ea"/>
                <a:cs typeface="+mj-cs"/>
              </a:rPr>
              <a:t>) </a:t>
            </a:r>
            <a:r>
              <a:rPr lang="it-IT" sz="2400" kern="0" dirty="0">
                <a:solidFill>
                  <a:srgbClr val="00235A"/>
                </a:solidFill>
                <a:latin typeface="Arial"/>
              </a:rPr>
              <a:t>è </a:t>
            </a:r>
            <a:r>
              <a:rPr lang="it-IT" sz="2400" kern="0" dirty="0" smtClean="0">
                <a:solidFill>
                  <a:srgbClr val="00235A"/>
                </a:solidFill>
                <a:latin typeface="Arial"/>
              </a:rPr>
              <a:t>il progetto a specifico supporto </a:t>
            </a:r>
            <a:r>
              <a:rPr lang="it-IT" sz="2400" kern="0" dirty="0">
                <a:solidFill>
                  <a:srgbClr val="00235A"/>
                </a:solidFill>
                <a:latin typeface="Arial"/>
              </a:rPr>
              <a:t>del </a:t>
            </a:r>
            <a:r>
              <a:rPr lang="it-IT" sz="2400" b="1" i="1" kern="0" dirty="0">
                <a:solidFill>
                  <a:srgbClr val="00235A"/>
                </a:solidFill>
                <a:latin typeface="Arial"/>
              </a:rPr>
              <a:t>network</a:t>
            </a:r>
            <a:r>
              <a:rPr lang="it-IT" sz="2400" kern="0" dirty="0">
                <a:solidFill>
                  <a:srgbClr val="00235A"/>
                </a:solidFill>
                <a:latin typeface="Arial"/>
              </a:rPr>
              <a:t> di referenti delle Amministrazioni regionali, </a:t>
            </a:r>
            <a:r>
              <a:rPr lang="it-IT" sz="2400" kern="0" dirty="0" smtClean="0">
                <a:solidFill>
                  <a:srgbClr val="00235A"/>
                </a:solidFill>
                <a:latin typeface="Arial"/>
              </a:rPr>
              <a:t>a cui collaborano </a:t>
            </a:r>
            <a:r>
              <a:rPr lang="it-IT" sz="2400" b="1" i="1" kern="0" dirty="0" smtClean="0">
                <a:solidFill>
                  <a:schemeClr val="accent2"/>
                </a:solidFill>
                <a:latin typeface="Arial"/>
              </a:rPr>
              <a:t>Tecnostruttura </a:t>
            </a:r>
            <a:r>
              <a:rPr lang="it-IT" sz="2400" b="1" i="1" kern="0" dirty="0">
                <a:solidFill>
                  <a:schemeClr val="accent2"/>
                </a:solidFill>
                <a:latin typeface="Arial"/>
              </a:rPr>
              <a:t>delle Regioni per il FSE </a:t>
            </a:r>
            <a:r>
              <a:rPr lang="it-IT" sz="2400" kern="0" dirty="0" smtClean="0">
                <a:solidFill>
                  <a:srgbClr val="00235A"/>
                </a:solidFill>
                <a:latin typeface="Arial"/>
              </a:rPr>
              <a:t>e il </a:t>
            </a:r>
            <a:r>
              <a:rPr lang="it-IT" sz="2400" b="1" i="1" kern="0" dirty="0" smtClean="0">
                <a:solidFill>
                  <a:schemeClr val="accent6">
                    <a:lumMod val="75000"/>
                  </a:schemeClr>
                </a:solidFill>
                <a:latin typeface="Arial"/>
              </a:rPr>
              <a:t>Centro </a:t>
            </a:r>
            <a:r>
              <a:rPr lang="it-IT" sz="2400" b="1" i="1" kern="0" dirty="0">
                <a:solidFill>
                  <a:schemeClr val="accent6">
                    <a:lumMod val="75000"/>
                  </a:schemeClr>
                </a:solidFill>
                <a:latin typeface="Arial"/>
              </a:rPr>
              <a:t>interregionale di Studi e documentazione (Cinsedo) </a:t>
            </a:r>
            <a:r>
              <a:rPr lang="it-IT" sz="2400" kern="0" dirty="0">
                <a:solidFill>
                  <a:srgbClr val="00235A"/>
                </a:solidFill>
                <a:latin typeface="Arial"/>
              </a:rPr>
              <a:t>della </a:t>
            </a:r>
            <a:r>
              <a:rPr lang="it-IT" sz="2400" b="1" kern="0" dirty="0" smtClean="0">
                <a:solidFill>
                  <a:srgbClr val="00235A"/>
                </a:solidFill>
                <a:latin typeface="Arial"/>
              </a:rPr>
              <a:t>Conferenza (</a:t>
            </a:r>
            <a:r>
              <a:rPr lang="it-IT" sz="2400" b="1" kern="0" dirty="0" err="1" smtClean="0">
                <a:solidFill>
                  <a:srgbClr val="00235A"/>
                </a:solidFill>
                <a:latin typeface="Arial"/>
              </a:rPr>
              <a:t>CdR</a:t>
            </a:r>
            <a:r>
              <a:rPr lang="it-IT" sz="2400" b="1" kern="0" dirty="0" smtClean="0">
                <a:solidFill>
                  <a:srgbClr val="00235A"/>
                </a:solidFill>
                <a:latin typeface="Arial"/>
              </a:rPr>
              <a:t>).</a:t>
            </a:r>
            <a:endParaRPr lang="it-IT" sz="2400" kern="0" dirty="0">
              <a:solidFill>
                <a:srgbClr val="00235A"/>
              </a:solidFill>
              <a:latin typeface="Arial"/>
            </a:endParaRP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endParaRPr lang="it-IT" sz="2600" b="1" kern="0" dirty="0" smtClean="0">
              <a:solidFill>
                <a:srgbClr val="00235A"/>
              </a:solidFill>
              <a:latin typeface="Arial"/>
            </a:endParaRP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endParaRPr lang="it-IT" dirty="0"/>
          </a:p>
        </p:txBody>
      </p:sp>
    </p:spTree>
    <p:extLst>
      <p:ext uri="{BB962C8B-B14F-4D97-AF65-F5344CB8AC3E}">
        <p14:creationId xmlns:p14="http://schemas.microsoft.com/office/powerpoint/2010/main" val="2728982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4563" y="365125"/>
            <a:ext cx="11327364" cy="1325563"/>
          </a:xfrm>
        </p:spPr>
        <p:txBody>
          <a:bodyPr>
            <a:normAutofit/>
          </a:bodyPr>
          <a:lstStyle/>
          <a:p>
            <a:pPr algn="ctr" eaLnBrk="0" fontAlgn="base" hangingPunct="0">
              <a:lnSpc>
                <a:spcPct val="70000"/>
              </a:lnSpc>
              <a:spcAft>
                <a:spcPct val="0"/>
              </a:spcAft>
              <a:defRPr/>
            </a:pPr>
            <a:r>
              <a:rPr lang="it-IT" sz="2800" kern="0" dirty="0">
                <a:solidFill>
                  <a:srgbClr val="0070C0"/>
                </a:solidFill>
                <a:latin typeface="Arial"/>
              </a:rPr>
              <a:t>Il contributo delle Regioni al Programma nazionale di riforma (PNR)</a:t>
            </a:r>
          </a:p>
        </p:txBody>
      </p:sp>
      <p:sp>
        <p:nvSpPr>
          <p:cNvPr id="3" name="Segnaposto contenuto 2"/>
          <p:cNvSpPr>
            <a:spLocks noGrp="1"/>
          </p:cNvSpPr>
          <p:nvPr>
            <p:ph idx="1"/>
          </p:nvPr>
        </p:nvSpPr>
        <p:spPr>
          <a:xfrm>
            <a:off x="838200" y="1455576"/>
            <a:ext cx="10515600" cy="5178489"/>
          </a:xfrm>
        </p:spPr>
        <p:txBody>
          <a:bodyPr>
            <a:normAutofit fontScale="77500" lnSpcReduction="20000"/>
          </a:bodyPr>
          <a:lstStyle/>
          <a:p>
            <a:pPr marL="190500" lvl="0" indent="-190500" algn="just" eaLnBrk="0" fontAlgn="base" hangingPunct="0">
              <a:lnSpc>
                <a:spcPct val="100000"/>
              </a:lnSpc>
              <a:spcBef>
                <a:spcPct val="20000"/>
              </a:spcBef>
              <a:spcAft>
                <a:spcPts val="600"/>
              </a:spcAft>
              <a:buClr>
                <a:srgbClr val="FF9900"/>
              </a:buClr>
              <a:buSzPct val="75000"/>
              <a:buFont typeface="Wingdings" panose="05000000000000000000" pitchFamily="2" charset="2"/>
              <a:buChar char="Ø"/>
            </a:pPr>
            <a:r>
              <a:rPr lang="it-IT" sz="2600" b="1" kern="0" dirty="0">
                <a:solidFill>
                  <a:srgbClr val="00235A"/>
                </a:solidFill>
                <a:latin typeface="Arial"/>
              </a:rPr>
              <a:t>Il PNR confluisce nel Documento di Economia e Finanza (DEF) </a:t>
            </a:r>
            <a:r>
              <a:rPr lang="it-IT" sz="2600" kern="0" dirty="0">
                <a:solidFill>
                  <a:srgbClr val="00235A"/>
                </a:solidFill>
                <a:latin typeface="Arial"/>
              </a:rPr>
              <a:t>di cui ne costituisce la </a:t>
            </a:r>
            <a:r>
              <a:rPr lang="it-IT" sz="2600" kern="0" dirty="0">
                <a:solidFill>
                  <a:srgbClr val="002060"/>
                </a:solidFill>
                <a:latin typeface="Arial"/>
              </a:rPr>
              <a:t>sezione III, </a:t>
            </a:r>
            <a:r>
              <a:rPr lang="it-IT" sz="2600" kern="0" dirty="0">
                <a:solidFill>
                  <a:srgbClr val="00235A"/>
                </a:solidFill>
                <a:latin typeface="Arial"/>
              </a:rPr>
              <a:t>da presentare alla Commissione europea entro il 15 aprile di ogni anno</a:t>
            </a:r>
            <a:r>
              <a:rPr lang="it-IT" sz="2600" kern="0" dirty="0">
                <a:solidFill>
                  <a:srgbClr val="002060"/>
                </a:solidFill>
                <a:latin typeface="Arial"/>
              </a:rPr>
              <a:t>(L.7/4/2011 n.39) nell’ambito del </a:t>
            </a:r>
            <a:r>
              <a:rPr lang="it-IT" sz="2600" b="1" kern="0" dirty="0">
                <a:solidFill>
                  <a:srgbClr val="FF0000"/>
                </a:solidFill>
                <a:latin typeface="Arial"/>
              </a:rPr>
              <a:t>Semestre europeo</a:t>
            </a:r>
            <a:r>
              <a:rPr lang="it-IT" sz="2600" b="1" i="1" kern="0" dirty="0">
                <a:solidFill>
                  <a:srgbClr val="002060"/>
                </a:solidFill>
                <a:latin typeface="Arial"/>
              </a:rPr>
              <a:t>. </a:t>
            </a:r>
          </a:p>
          <a:p>
            <a:pPr marL="190500" lvl="0" indent="-190500" algn="just" eaLnBrk="0" fontAlgn="base" hangingPunct="0">
              <a:lnSpc>
                <a:spcPct val="100000"/>
              </a:lnSpc>
              <a:spcBef>
                <a:spcPct val="20000"/>
              </a:spcBef>
              <a:spcAft>
                <a:spcPts val="600"/>
              </a:spcAft>
              <a:buClr>
                <a:srgbClr val="FF9900"/>
              </a:buClr>
              <a:buSzPct val="75000"/>
              <a:buFont typeface="Wingdings" panose="05000000000000000000" pitchFamily="2" charset="2"/>
              <a:buChar char="Ø"/>
            </a:pPr>
            <a:endParaRPr lang="it-IT" sz="2600" b="1" i="1" kern="0" dirty="0">
              <a:solidFill>
                <a:srgbClr val="FF0000"/>
              </a:solidFill>
              <a:latin typeface="Arial"/>
            </a:endParaRPr>
          </a:p>
          <a:p>
            <a:pPr marL="190500" lvl="0" indent="-190500" algn="just" eaLnBrk="0" fontAlgn="base" hangingPunct="0">
              <a:lnSpc>
                <a:spcPct val="100000"/>
              </a:lnSpc>
              <a:spcBef>
                <a:spcPct val="20000"/>
              </a:spcBef>
              <a:spcAft>
                <a:spcPts val="600"/>
              </a:spcAft>
              <a:buClr>
                <a:srgbClr val="FF9900"/>
              </a:buClr>
              <a:buSzPct val="75000"/>
              <a:buFont typeface="Wingdings" panose="05000000000000000000" pitchFamily="2" charset="2"/>
              <a:buChar char="Ø"/>
            </a:pPr>
            <a:r>
              <a:rPr lang="it-IT" sz="2600" kern="0" dirty="0">
                <a:solidFill>
                  <a:srgbClr val="002060"/>
                </a:solidFill>
                <a:latin typeface="Arial"/>
              </a:rPr>
              <a:t>È </a:t>
            </a:r>
            <a:r>
              <a:rPr lang="it-IT" sz="2600" b="1" kern="0" dirty="0">
                <a:solidFill>
                  <a:srgbClr val="002060"/>
                </a:solidFill>
                <a:latin typeface="Arial"/>
              </a:rPr>
              <a:t>l’unico documento </a:t>
            </a:r>
            <a:r>
              <a:rPr lang="it-IT" sz="2600" kern="0" dirty="0">
                <a:solidFill>
                  <a:srgbClr val="002060"/>
                </a:solidFill>
                <a:latin typeface="Arial"/>
              </a:rPr>
              <a:t>con cui ogni Stato membro (SM) presenta alla UE le </a:t>
            </a:r>
            <a:r>
              <a:rPr lang="it-IT" sz="2600" b="1" kern="0" dirty="0">
                <a:solidFill>
                  <a:srgbClr val="002060"/>
                </a:solidFill>
                <a:latin typeface="Arial"/>
              </a:rPr>
              <a:t>specifiche politiche </a:t>
            </a:r>
            <a:r>
              <a:rPr lang="it-IT" sz="2600" kern="0" dirty="0">
                <a:solidFill>
                  <a:srgbClr val="002060"/>
                </a:solidFill>
                <a:latin typeface="Arial"/>
              </a:rPr>
              <a:t>che intende realizzare </a:t>
            </a:r>
            <a:r>
              <a:rPr lang="it-IT" sz="2600" b="1" kern="0" dirty="0">
                <a:solidFill>
                  <a:srgbClr val="002060"/>
                </a:solidFill>
                <a:latin typeface="Arial"/>
              </a:rPr>
              <a:t>per conseguire finalità comuni, sostenibilità delle finanze pubbliche, riforme strutturali</a:t>
            </a:r>
            <a:r>
              <a:rPr lang="it-IT" sz="2600" kern="0" dirty="0">
                <a:solidFill>
                  <a:srgbClr val="002060"/>
                </a:solidFill>
                <a:latin typeface="Arial"/>
              </a:rPr>
              <a:t>, programmi per </a:t>
            </a:r>
            <a:r>
              <a:rPr lang="it-IT" sz="2600" b="1" kern="0" dirty="0">
                <a:solidFill>
                  <a:srgbClr val="002060"/>
                </a:solidFill>
                <a:latin typeface="Arial"/>
              </a:rPr>
              <a:t>realizzare gli obiettivi di crescita ed occupazione, in osservanza alle </a:t>
            </a:r>
            <a:r>
              <a:rPr lang="it-IT" sz="2600" b="1" kern="0" dirty="0">
                <a:solidFill>
                  <a:srgbClr val="FF0000"/>
                </a:solidFill>
                <a:latin typeface="Arial"/>
              </a:rPr>
              <a:t>Raccomandazioni per Paese dell’UE </a:t>
            </a:r>
            <a:r>
              <a:rPr lang="it-IT" sz="2600" b="1" kern="0" dirty="0">
                <a:solidFill>
                  <a:srgbClr val="002060"/>
                </a:solidFill>
                <a:latin typeface="Arial"/>
              </a:rPr>
              <a:t>(</a:t>
            </a:r>
            <a:r>
              <a:rPr lang="it-IT" sz="2600" b="1" i="1" kern="0" dirty="0">
                <a:solidFill>
                  <a:srgbClr val="002060"/>
                </a:solidFill>
                <a:latin typeface="Arial"/>
              </a:rPr>
              <a:t>Country </a:t>
            </a:r>
            <a:r>
              <a:rPr lang="it-IT" sz="2600" b="1" i="1" kern="0" dirty="0" err="1">
                <a:solidFill>
                  <a:srgbClr val="002060"/>
                </a:solidFill>
                <a:latin typeface="Arial"/>
              </a:rPr>
              <a:t>Specific</a:t>
            </a:r>
            <a:r>
              <a:rPr lang="it-IT" sz="2600" b="1" i="1" kern="0" dirty="0">
                <a:solidFill>
                  <a:srgbClr val="002060"/>
                </a:solidFill>
                <a:latin typeface="Arial"/>
              </a:rPr>
              <a:t> </a:t>
            </a:r>
            <a:r>
              <a:rPr lang="it-IT" sz="2600" b="1" i="1" kern="0" dirty="0" err="1">
                <a:solidFill>
                  <a:srgbClr val="002060"/>
                </a:solidFill>
                <a:latin typeface="Arial"/>
              </a:rPr>
              <a:t>Recommendations</a:t>
            </a:r>
            <a:r>
              <a:rPr lang="it-IT" sz="2600" b="1" i="1" kern="0" dirty="0">
                <a:solidFill>
                  <a:srgbClr val="002060"/>
                </a:solidFill>
                <a:latin typeface="Arial"/>
              </a:rPr>
              <a:t> - CSR</a:t>
            </a:r>
            <a:r>
              <a:rPr lang="it-IT" sz="2600" b="1" kern="0" dirty="0">
                <a:solidFill>
                  <a:srgbClr val="002060"/>
                </a:solidFill>
                <a:latin typeface="Arial"/>
              </a:rPr>
              <a:t>) del Semestre europeo e ai decennali </a:t>
            </a:r>
            <a:r>
              <a:rPr lang="it-IT" sz="2600" b="1" kern="0" dirty="0">
                <a:solidFill>
                  <a:srgbClr val="FF0000"/>
                </a:solidFill>
                <a:latin typeface="Arial"/>
              </a:rPr>
              <a:t>obiettivi (</a:t>
            </a:r>
            <a:r>
              <a:rPr lang="it-IT" sz="2600" b="1" i="1" kern="0" dirty="0">
                <a:solidFill>
                  <a:srgbClr val="FF0000"/>
                </a:solidFill>
                <a:latin typeface="Arial"/>
              </a:rPr>
              <a:t>Target</a:t>
            </a:r>
            <a:r>
              <a:rPr lang="it-IT" sz="2600" b="1" kern="0" dirty="0">
                <a:solidFill>
                  <a:srgbClr val="FF0000"/>
                </a:solidFill>
                <a:latin typeface="Arial"/>
              </a:rPr>
              <a:t>) </a:t>
            </a:r>
            <a:r>
              <a:rPr lang="it-IT" sz="2600" b="1" kern="0" dirty="0">
                <a:solidFill>
                  <a:srgbClr val="002060"/>
                </a:solidFill>
                <a:latin typeface="Arial"/>
              </a:rPr>
              <a:t>della </a:t>
            </a:r>
            <a:r>
              <a:rPr lang="it-IT" sz="2600" b="1" kern="0" dirty="0">
                <a:solidFill>
                  <a:srgbClr val="FF0000"/>
                </a:solidFill>
                <a:latin typeface="Arial"/>
              </a:rPr>
              <a:t>Strategia Europa 2020</a:t>
            </a:r>
            <a:r>
              <a:rPr lang="it-IT" sz="2600" kern="0" dirty="0">
                <a:solidFill>
                  <a:srgbClr val="FF0000"/>
                </a:solidFill>
                <a:latin typeface="Arial"/>
              </a:rPr>
              <a:t>. </a:t>
            </a:r>
          </a:p>
          <a:p>
            <a:pPr marL="190500" lvl="0" indent="-190500" algn="just" eaLnBrk="0" fontAlgn="base" hangingPunct="0">
              <a:lnSpc>
                <a:spcPct val="100000"/>
              </a:lnSpc>
              <a:spcBef>
                <a:spcPct val="20000"/>
              </a:spcBef>
              <a:spcAft>
                <a:spcPts val="600"/>
              </a:spcAft>
              <a:buClr>
                <a:srgbClr val="FF9900"/>
              </a:buClr>
              <a:buSzPct val="75000"/>
              <a:buFont typeface="Wingdings" panose="05000000000000000000" pitchFamily="2" charset="2"/>
              <a:buChar char="Ø"/>
            </a:pPr>
            <a:endParaRPr lang="it-IT" sz="2600" kern="0" dirty="0">
              <a:solidFill>
                <a:srgbClr val="FF0000"/>
              </a:solidFill>
              <a:latin typeface="Arial"/>
            </a:endParaRP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Ø"/>
            </a:pPr>
            <a:r>
              <a:rPr lang="it-IT" sz="2600" b="1" kern="0" dirty="0">
                <a:solidFill>
                  <a:schemeClr val="accent5"/>
                </a:solidFill>
                <a:latin typeface="Arial"/>
              </a:rPr>
              <a:t>Il contributo delle Regioni al PNR </a:t>
            </a:r>
            <a:r>
              <a:rPr lang="it-IT" sz="2600" kern="0" dirty="0">
                <a:solidFill>
                  <a:srgbClr val="002060"/>
                </a:solidFill>
                <a:latin typeface="Arial"/>
              </a:rPr>
              <a:t>è un </a:t>
            </a:r>
            <a:r>
              <a:rPr lang="it-IT" sz="2600" b="1" kern="0" dirty="0">
                <a:solidFill>
                  <a:srgbClr val="002060"/>
                </a:solidFill>
                <a:latin typeface="Arial"/>
              </a:rPr>
              <a:t>documento tecnico-programmatico</a:t>
            </a:r>
            <a:r>
              <a:rPr lang="it-IT" sz="2600" kern="0" dirty="0">
                <a:solidFill>
                  <a:srgbClr val="002060"/>
                </a:solidFill>
                <a:latin typeface="Arial"/>
              </a:rPr>
              <a:t>, approvato dalla Conferenza delle Regioni (</a:t>
            </a:r>
            <a:r>
              <a:rPr lang="it-IT" sz="2600" kern="0" dirty="0" err="1">
                <a:solidFill>
                  <a:srgbClr val="002060"/>
                </a:solidFill>
                <a:latin typeface="Arial"/>
              </a:rPr>
              <a:t>CdR</a:t>
            </a:r>
            <a:r>
              <a:rPr lang="it-IT" sz="2600" kern="0" dirty="0">
                <a:solidFill>
                  <a:srgbClr val="002060"/>
                </a:solidFill>
                <a:latin typeface="Arial"/>
              </a:rPr>
              <a:t>)</a:t>
            </a:r>
            <a:r>
              <a:rPr lang="it-IT" sz="2600" b="1" kern="0" dirty="0">
                <a:solidFill>
                  <a:srgbClr val="002060"/>
                </a:solidFill>
                <a:latin typeface="Arial"/>
              </a:rPr>
              <a:t> unitamente agli indirizzi politici, </a:t>
            </a:r>
            <a:r>
              <a:rPr lang="it-IT" sz="2600" kern="0" dirty="0">
                <a:solidFill>
                  <a:srgbClr val="002060"/>
                </a:solidFill>
                <a:latin typeface="Arial"/>
              </a:rPr>
              <a:t>accompagnato da quadri sinottici (Griglie delle misure regionali) e </a:t>
            </a:r>
            <a:r>
              <a:rPr lang="it-IT" sz="2600" i="1" kern="0" dirty="0">
                <a:solidFill>
                  <a:srgbClr val="002060"/>
                </a:solidFill>
                <a:latin typeface="Arial"/>
              </a:rPr>
              <a:t>best </a:t>
            </a:r>
            <a:r>
              <a:rPr lang="it-IT" sz="2600" i="1" kern="0" dirty="0" err="1">
                <a:solidFill>
                  <a:srgbClr val="002060"/>
                </a:solidFill>
                <a:latin typeface="Arial"/>
              </a:rPr>
              <a:t>practices</a:t>
            </a:r>
            <a:r>
              <a:rPr lang="it-IT" sz="2600" i="1" kern="0" dirty="0">
                <a:solidFill>
                  <a:srgbClr val="002060"/>
                </a:solidFill>
                <a:latin typeface="Arial"/>
              </a:rPr>
              <a:t> </a:t>
            </a:r>
            <a:r>
              <a:rPr lang="it-IT" sz="2600" kern="0" dirty="0">
                <a:solidFill>
                  <a:srgbClr val="002060"/>
                </a:solidFill>
                <a:latin typeface="Arial"/>
              </a:rPr>
              <a:t>tematiche, per dare conto nel dettaglio ed attestare gli </a:t>
            </a:r>
            <a:r>
              <a:rPr lang="it-IT" sz="2600" kern="0" dirty="0">
                <a:solidFill>
                  <a:srgbClr val="FF0000"/>
                </a:solidFill>
                <a:latin typeface="Arial"/>
              </a:rPr>
              <a:t>interventi di riforma normativi, regolamentari e attuativi realizzati dalle Regioni nell’anno precedente, su tutti i temi oggetto del monitoraggio nazionale</a:t>
            </a:r>
            <a:r>
              <a:rPr lang="it-IT" sz="2600" kern="0" dirty="0">
                <a:solidFill>
                  <a:srgbClr val="002060"/>
                </a:solidFill>
                <a:latin typeface="Arial"/>
              </a:rPr>
              <a:t>. </a:t>
            </a:r>
            <a:endParaRPr lang="it-IT" sz="2600" kern="0" dirty="0">
              <a:solidFill>
                <a:srgbClr val="4F320B"/>
              </a:solidFill>
              <a:latin typeface="Arial"/>
            </a:endParaRPr>
          </a:p>
          <a:p>
            <a:endParaRPr lang="it-IT" dirty="0"/>
          </a:p>
        </p:txBody>
      </p:sp>
    </p:spTree>
    <p:extLst>
      <p:ext uri="{BB962C8B-B14F-4D97-AF65-F5344CB8AC3E}">
        <p14:creationId xmlns:p14="http://schemas.microsoft.com/office/powerpoint/2010/main" val="1032828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bwMode="auto">
          <a:xfrm>
            <a:off x="1372636" y="458755"/>
            <a:ext cx="9448800" cy="5334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lnSpc>
                <a:spcPct val="70000"/>
              </a:lnSpc>
              <a:spcBef>
                <a:spcPct val="0"/>
              </a:spcBef>
              <a:spcAft>
                <a:spcPct val="0"/>
              </a:spcAft>
              <a:defRPr sz="2400" b="1">
                <a:solidFill>
                  <a:srgbClr val="00235A"/>
                </a:solidFill>
                <a:latin typeface="+mj-lt"/>
                <a:ea typeface="+mj-ea"/>
                <a:cs typeface="+mj-cs"/>
              </a:defRPr>
            </a:lvl1pPr>
            <a:lvl2pPr algn="l" rtl="0" eaLnBrk="0" fontAlgn="base" hangingPunct="0">
              <a:lnSpc>
                <a:spcPct val="70000"/>
              </a:lnSpc>
              <a:spcBef>
                <a:spcPct val="0"/>
              </a:spcBef>
              <a:spcAft>
                <a:spcPct val="0"/>
              </a:spcAft>
              <a:defRPr sz="2400" b="1">
                <a:solidFill>
                  <a:srgbClr val="00235A"/>
                </a:solidFill>
                <a:latin typeface="Arial" charset="0"/>
              </a:defRPr>
            </a:lvl2pPr>
            <a:lvl3pPr algn="l" rtl="0" eaLnBrk="0" fontAlgn="base" hangingPunct="0">
              <a:lnSpc>
                <a:spcPct val="70000"/>
              </a:lnSpc>
              <a:spcBef>
                <a:spcPct val="0"/>
              </a:spcBef>
              <a:spcAft>
                <a:spcPct val="0"/>
              </a:spcAft>
              <a:defRPr sz="2400" b="1">
                <a:solidFill>
                  <a:srgbClr val="00235A"/>
                </a:solidFill>
                <a:latin typeface="Arial" charset="0"/>
              </a:defRPr>
            </a:lvl3pPr>
            <a:lvl4pPr algn="l" rtl="0" eaLnBrk="0" fontAlgn="base" hangingPunct="0">
              <a:lnSpc>
                <a:spcPct val="70000"/>
              </a:lnSpc>
              <a:spcBef>
                <a:spcPct val="0"/>
              </a:spcBef>
              <a:spcAft>
                <a:spcPct val="0"/>
              </a:spcAft>
              <a:defRPr sz="2400" b="1">
                <a:solidFill>
                  <a:srgbClr val="00235A"/>
                </a:solidFill>
                <a:latin typeface="Arial" charset="0"/>
              </a:defRPr>
            </a:lvl4pPr>
            <a:lvl5pPr algn="l" rtl="0" eaLnBrk="0" fontAlgn="base" hangingPunct="0">
              <a:lnSpc>
                <a:spcPct val="70000"/>
              </a:lnSpc>
              <a:spcBef>
                <a:spcPct val="0"/>
              </a:spcBef>
              <a:spcAft>
                <a:spcPct val="0"/>
              </a:spcAft>
              <a:defRPr sz="2400" b="1">
                <a:solidFill>
                  <a:srgbClr val="00235A"/>
                </a:solidFill>
                <a:latin typeface="Arial" charset="0"/>
              </a:defRPr>
            </a:lvl5pPr>
            <a:lvl6pPr marL="457200" algn="l" rtl="0" fontAlgn="base">
              <a:lnSpc>
                <a:spcPct val="70000"/>
              </a:lnSpc>
              <a:spcBef>
                <a:spcPct val="0"/>
              </a:spcBef>
              <a:spcAft>
                <a:spcPct val="0"/>
              </a:spcAft>
              <a:defRPr sz="2400" b="1">
                <a:solidFill>
                  <a:srgbClr val="00235A"/>
                </a:solidFill>
                <a:latin typeface="Arial" charset="0"/>
              </a:defRPr>
            </a:lvl6pPr>
            <a:lvl7pPr marL="914400" algn="l" rtl="0" fontAlgn="base">
              <a:lnSpc>
                <a:spcPct val="70000"/>
              </a:lnSpc>
              <a:spcBef>
                <a:spcPct val="0"/>
              </a:spcBef>
              <a:spcAft>
                <a:spcPct val="0"/>
              </a:spcAft>
              <a:defRPr sz="2400" b="1">
                <a:solidFill>
                  <a:srgbClr val="00235A"/>
                </a:solidFill>
                <a:latin typeface="Arial" charset="0"/>
              </a:defRPr>
            </a:lvl7pPr>
            <a:lvl8pPr marL="1371600" algn="l" rtl="0" fontAlgn="base">
              <a:lnSpc>
                <a:spcPct val="70000"/>
              </a:lnSpc>
              <a:spcBef>
                <a:spcPct val="0"/>
              </a:spcBef>
              <a:spcAft>
                <a:spcPct val="0"/>
              </a:spcAft>
              <a:defRPr sz="2400" b="1">
                <a:solidFill>
                  <a:srgbClr val="00235A"/>
                </a:solidFill>
                <a:latin typeface="Arial" charset="0"/>
              </a:defRPr>
            </a:lvl8pPr>
            <a:lvl9pPr marL="1828800" algn="l" rtl="0" fontAlgn="base">
              <a:lnSpc>
                <a:spcPct val="70000"/>
              </a:lnSpc>
              <a:spcBef>
                <a:spcPct val="0"/>
              </a:spcBef>
              <a:spcAft>
                <a:spcPct val="0"/>
              </a:spcAft>
              <a:defRPr sz="2400" b="1">
                <a:solidFill>
                  <a:srgbClr val="00235A"/>
                </a:solidFill>
                <a:latin typeface="Arial"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it-IT" sz="4400" b="0" i="0" u="none" strike="noStrike" kern="0" cap="none" spc="0" normalizeH="0" baseline="0" noProof="0" dirty="0" smtClean="0">
                <a:ln>
                  <a:noFill/>
                </a:ln>
                <a:solidFill>
                  <a:srgbClr val="0070C0"/>
                </a:solidFill>
                <a:effectLst/>
                <a:uLnTx/>
                <a:uFillTx/>
                <a:latin typeface="Arial"/>
                <a:ea typeface="+mj-ea"/>
                <a:cs typeface="+mj-cs"/>
              </a:rPr>
              <a:t>I numeri del PNR </a:t>
            </a:r>
            <a:endParaRPr kumimoji="0" lang="it-IT" sz="4400" b="0" i="0" u="none" strike="noStrike" kern="0" cap="none" spc="0" normalizeH="0" baseline="0" noProof="0" dirty="0">
              <a:ln>
                <a:noFill/>
              </a:ln>
              <a:solidFill>
                <a:srgbClr val="0070C0"/>
              </a:solidFill>
              <a:effectLst/>
              <a:uLnTx/>
              <a:uFillTx/>
              <a:latin typeface="Arial"/>
              <a:ea typeface="+mj-ea"/>
              <a:cs typeface="+mj-cs"/>
            </a:endParaRPr>
          </a:p>
        </p:txBody>
      </p:sp>
      <p:graphicFrame>
        <p:nvGraphicFramePr>
          <p:cNvPr id="8" name="Segnaposto contenuto 3"/>
          <p:cNvGraphicFramePr>
            <a:graphicFrameLocks/>
          </p:cNvGraphicFramePr>
          <p:nvPr>
            <p:extLst>
              <p:ext uri="{D42A27DB-BD31-4B8C-83A1-F6EECF244321}">
                <p14:modId xmlns:p14="http://schemas.microsoft.com/office/powerpoint/2010/main" val="3063201284"/>
              </p:ext>
            </p:extLst>
          </p:nvPr>
        </p:nvGraphicFramePr>
        <p:xfrm>
          <a:off x="1676759" y="1735060"/>
          <a:ext cx="8871139" cy="3305827"/>
        </p:xfrm>
        <a:graphic>
          <a:graphicData uri="http://schemas.openxmlformats.org/drawingml/2006/table">
            <a:tbl>
              <a:tblPr firstRow="1" bandRow="1"/>
              <a:tblGrid>
                <a:gridCol w="1065805"/>
                <a:gridCol w="1316334"/>
                <a:gridCol w="2140299"/>
                <a:gridCol w="2190541"/>
                <a:gridCol w="2158160"/>
              </a:tblGrid>
              <a:tr h="73853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it-IT" dirty="0" smtClean="0">
                          <a:solidFill>
                            <a:srgbClr val="002060"/>
                          </a:solidFill>
                        </a:rPr>
                        <a:t>PNR</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it-IT" dirty="0" smtClean="0">
                          <a:solidFill>
                            <a:srgbClr val="002060"/>
                          </a:solidFill>
                        </a:rPr>
                        <a:t>N. Regioni presenti</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it-IT" b="1" dirty="0" smtClean="0">
                          <a:solidFill>
                            <a:srgbClr val="FF0000"/>
                          </a:solidFill>
                        </a:rPr>
                        <a:t>N.</a:t>
                      </a:r>
                      <a:r>
                        <a:rPr lang="it-IT" b="1" baseline="0" dirty="0" smtClean="0">
                          <a:solidFill>
                            <a:srgbClr val="FF0000"/>
                          </a:solidFill>
                        </a:rPr>
                        <a:t> Provvedimenti* totali</a:t>
                      </a:r>
                      <a:endParaRPr lang="it-IT" b="1" dirty="0">
                        <a:solidFill>
                          <a:srgbClr val="FF000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it-IT" dirty="0" smtClean="0">
                          <a:solidFill>
                            <a:srgbClr val="002060"/>
                          </a:solidFill>
                        </a:rPr>
                        <a:t>N. Provvedimenti* per CSR </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it-IT" dirty="0" smtClean="0">
                          <a:solidFill>
                            <a:srgbClr val="002060"/>
                          </a:solidFill>
                        </a:rPr>
                        <a:t>N. Provvedimenti* per target</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r>
              <a:tr h="42788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2013</a:t>
                      </a: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17</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b="1" dirty="0" smtClean="0">
                          <a:solidFill>
                            <a:srgbClr val="FF0000"/>
                          </a:solidFill>
                        </a:rPr>
                        <a:t>385</a:t>
                      </a:r>
                      <a:endParaRPr lang="it-IT" b="1" dirty="0">
                        <a:solidFill>
                          <a:srgbClr val="FF000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184</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201</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r>
              <a:tr h="42788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2014</a:t>
                      </a: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21</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b="1" dirty="0" smtClean="0">
                          <a:solidFill>
                            <a:srgbClr val="FF0000"/>
                          </a:solidFill>
                        </a:rPr>
                        <a:t>993</a:t>
                      </a:r>
                      <a:endParaRPr lang="it-IT" b="1" dirty="0">
                        <a:solidFill>
                          <a:srgbClr val="FF000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670</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323</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r>
              <a:tr h="42788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2015</a:t>
                      </a: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21</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b="1" dirty="0" smtClean="0">
                          <a:solidFill>
                            <a:srgbClr val="FF0000"/>
                          </a:solidFill>
                        </a:rPr>
                        <a:t>1369</a:t>
                      </a:r>
                      <a:endParaRPr lang="it-IT" b="1" dirty="0">
                        <a:solidFill>
                          <a:srgbClr val="FF000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881</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488</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r>
              <a:tr h="42788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2016</a:t>
                      </a: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21</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b="1" dirty="0" smtClean="0">
                          <a:solidFill>
                            <a:srgbClr val="FF0000"/>
                          </a:solidFill>
                        </a:rPr>
                        <a:t>1750</a:t>
                      </a:r>
                      <a:endParaRPr lang="it-IT" b="1" dirty="0">
                        <a:solidFill>
                          <a:srgbClr val="FF000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941</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809</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r>
              <a:tr h="42788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2017</a:t>
                      </a: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21</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b="1" dirty="0" smtClean="0">
                          <a:solidFill>
                            <a:srgbClr val="FF0000"/>
                          </a:solidFill>
                        </a:rPr>
                        <a:t>2145</a:t>
                      </a:r>
                      <a:endParaRPr lang="it-IT" b="1" dirty="0">
                        <a:solidFill>
                          <a:srgbClr val="FF000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881</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1264</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r>
              <a:tr h="42788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2018</a:t>
                      </a: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21</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b="1" dirty="0" smtClean="0">
                          <a:solidFill>
                            <a:srgbClr val="FF0000"/>
                          </a:solidFill>
                        </a:rPr>
                        <a:t>2651</a:t>
                      </a:r>
                      <a:endParaRPr lang="it-IT" b="1" dirty="0">
                        <a:solidFill>
                          <a:srgbClr val="FF000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1260</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it-IT" dirty="0" smtClean="0">
                          <a:solidFill>
                            <a:srgbClr val="002060"/>
                          </a:solidFill>
                        </a:rPr>
                        <a:t>1391</a:t>
                      </a:r>
                      <a:endParaRPr lang="it-IT" dirty="0">
                        <a:solidFill>
                          <a:srgbClr val="002060"/>
                        </a:solidFill>
                      </a:endParaRPr>
                    </a:p>
                  </a:txBody>
                  <a:tcPr>
                    <a:lnL w="12700" cap="flat" cmpd="sng" algn="ctr">
                      <a:solidFill>
                        <a:srgbClr val="6699FF">
                          <a:lumMod val="50000"/>
                        </a:srgbClr>
                      </a:solidFill>
                      <a:prstDash val="solid"/>
                      <a:round/>
                      <a:headEnd type="none" w="med" len="med"/>
                      <a:tailEnd type="none" w="med" len="med"/>
                    </a:lnL>
                    <a:lnR w="12700" cap="flat" cmpd="sng" algn="ctr">
                      <a:solidFill>
                        <a:srgbClr val="6699FF">
                          <a:lumMod val="50000"/>
                        </a:srgbClr>
                      </a:solidFill>
                      <a:prstDash val="solid"/>
                      <a:round/>
                      <a:headEnd type="none" w="med" len="med"/>
                      <a:tailEnd type="none" w="med" len="med"/>
                    </a:lnR>
                    <a:lnT w="12700" cap="flat" cmpd="sng" algn="ctr">
                      <a:solidFill>
                        <a:srgbClr val="6699FF">
                          <a:lumMod val="50000"/>
                        </a:srgbClr>
                      </a:solidFill>
                      <a:prstDash val="solid"/>
                      <a:round/>
                      <a:headEnd type="none" w="med" len="med"/>
                      <a:tailEnd type="none" w="med" len="med"/>
                    </a:lnT>
                    <a:lnB w="12700" cap="flat" cmpd="sng" algn="ctr">
                      <a:solidFill>
                        <a:srgbClr val="6699FF">
                          <a:lumMod val="50000"/>
                        </a:srgb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9" name="CasellaDiTesto 8"/>
          <p:cNvSpPr txBox="1"/>
          <p:nvPr/>
        </p:nvSpPr>
        <p:spPr>
          <a:xfrm>
            <a:off x="1074493" y="6317889"/>
            <a:ext cx="9827968" cy="369332"/>
          </a:xfrm>
          <a:prstGeom prst="rect">
            <a:avLst/>
          </a:prstGeom>
          <a:noFill/>
        </p:spPr>
        <p:txBody>
          <a:bodyPr wrap="square" rtlCol="0">
            <a:spAutoFit/>
          </a:bodyPr>
          <a:lstStyle/>
          <a:p>
            <a:r>
              <a:rPr lang="it-IT" dirty="0">
                <a:solidFill>
                  <a:srgbClr val="002060"/>
                </a:solidFill>
                <a:latin typeface="Arial"/>
              </a:rPr>
              <a:t>* </a:t>
            </a:r>
            <a:r>
              <a:rPr lang="it-IT" sz="1400" dirty="0">
                <a:solidFill>
                  <a:srgbClr val="002060"/>
                </a:solidFill>
                <a:latin typeface="Arial"/>
              </a:rPr>
              <a:t>Si intendono tutti i provvedimenti riportati nelle griglie di rilevazione e nei documenti comunque segnalati dalle Regioni</a:t>
            </a:r>
          </a:p>
        </p:txBody>
      </p:sp>
    </p:spTree>
    <p:extLst>
      <p:ext uri="{BB962C8B-B14F-4D97-AF65-F5344CB8AC3E}">
        <p14:creationId xmlns:p14="http://schemas.microsoft.com/office/powerpoint/2010/main" val="51000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2886" y="102637"/>
            <a:ext cx="10515600" cy="934910"/>
          </a:xfrm>
        </p:spPr>
        <p:txBody>
          <a:bodyPr>
            <a:noAutofit/>
          </a:bodyPr>
          <a:lstStyle/>
          <a:p>
            <a:pPr algn="ctr"/>
            <a:r>
              <a:rPr lang="it-IT" sz="2800" b="1" dirty="0">
                <a:solidFill>
                  <a:srgbClr val="FF0000"/>
                </a:solidFill>
                <a:ea typeface="+mn-ea"/>
                <a:cs typeface="+mn-cs"/>
              </a:rPr>
              <a:t>Il contributo regionale alla consultazione pubblica del MATTM «Verso un modello di economia circolare per l’Italia”</a:t>
            </a:r>
          </a:p>
        </p:txBody>
      </p:sp>
      <p:sp>
        <p:nvSpPr>
          <p:cNvPr id="3" name="Segnaposto contenuto 2"/>
          <p:cNvSpPr>
            <a:spLocks noGrp="1"/>
          </p:cNvSpPr>
          <p:nvPr>
            <p:ph idx="1"/>
          </p:nvPr>
        </p:nvSpPr>
        <p:spPr>
          <a:xfrm>
            <a:off x="866192" y="1037547"/>
            <a:ext cx="10515600" cy="5717914"/>
          </a:xfrm>
        </p:spPr>
        <p:txBody>
          <a:bodyPr>
            <a:normAutofit fontScale="92500" lnSpcReduction="20000"/>
          </a:bodyPr>
          <a:lstStyle/>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1800" kern="0" dirty="0">
                <a:solidFill>
                  <a:srgbClr val="00235A"/>
                </a:solidFill>
                <a:latin typeface="Arial"/>
              </a:rPr>
              <a:t>La </a:t>
            </a:r>
            <a:r>
              <a:rPr lang="it-IT" sz="1800" b="1" kern="0" dirty="0">
                <a:solidFill>
                  <a:schemeClr val="accent2"/>
                </a:solidFill>
                <a:latin typeface="Arial"/>
              </a:rPr>
              <a:t>Conferenza delle Regioni e delle Province autonome </a:t>
            </a:r>
            <a:r>
              <a:rPr lang="it-IT" sz="1800" kern="0" dirty="0">
                <a:solidFill>
                  <a:srgbClr val="00235A"/>
                </a:solidFill>
                <a:latin typeface="Arial"/>
              </a:rPr>
              <a:t>ha incaricato la </a:t>
            </a:r>
            <a:r>
              <a:rPr lang="it-IT" sz="1800" kern="0" dirty="0">
                <a:solidFill>
                  <a:srgbClr val="B11F92"/>
                </a:solidFill>
                <a:latin typeface="Arial"/>
              </a:rPr>
              <a:t>Commissione Affari europei e internazionali (AEI) </a:t>
            </a:r>
            <a:r>
              <a:rPr lang="it-IT" sz="1800" kern="0" dirty="0">
                <a:solidFill>
                  <a:srgbClr val="00235A"/>
                </a:solidFill>
                <a:latin typeface="Arial"/>
              </a:rPr>
              <a:t>di coordinare i lavori per comporre il contributo delle Regioni alla </a:t>
            </a:r>
            <a:r>
              <a:rPr lang="it-IT" sz="1800" b="1" kern="0" dirty="0">
                <a:solidFill>
                  <a:srgbClr val="00235A"/>
                </a:solidFill>
                <a:latin typeface="Arial"/>
              </a:rPr>
              <a:t>consultazione pubblica </a:t>
            </a:r>
            <a:r>
              <a:rPr lang="it-IT" sz="1800" kern="0" dirty="0">
                <a:solidFill>
                  <a:srgbClr val="00235A"/>
                </a:solidFill>
                <a:latin typeface="Arial"/>
              </a:rPr>
              <a:t>lanciata dal </a:t>
            </a:r>
            <a:r>
              <a:rPr lang="it-IT" sz="1800" b="1" kern="0" dirty="0">
                <a:solidFill>
                  <a:srgbClr val="00235A"/>
                </a:solidFill>
                <a:latin typeface="Arial"/>
              </a:rPr>
              <a:t>Ministero dell'ambiente e della tutela del territorio e del mare (MATTM)</a:t>
            </a:r>
            <a:r>
              <a:rPr lang="it-IT" sz="1800" kern="0" dirty="0">
                <a:solidFill>
                  <a:srgbClr val="00235A"/>
                </a:solidFill>
                <a:latin typeface="Arial"/>
              </a:rPr>
              <a:t> per la costruzione di un </a:t>
            </a:r>
            <a:r>
              <a:rPr lang="it-IT" sz="1800" b="1" kern="0" dirty="0">
                <a:solidFill>
                  <a:srgbClr val="7030A0"/>
                </a:solidFill>
                <a:latin typeface="Arial"/>
              </a:rPr>
              <a:t>modello di economia circolare per l’Italia</a:t>
            </a:r>
            <a:r>
              <a:rPr lang="it-IT" sz="1800" kern="0" dirty="0">
                <a:solidFill>
                  <a:srgbClr val="00235A"/>
                </a:solidFill>
                <a:latin typeface="Arial"/>
              </a:rPr>
              <a:t>. </a:t>
            </a:r>
            <a:endParaRPr lang="it-IT" sz="1800" kern="0" dirty="0" smtClean="0">
              <a:solidFill>
                <a:srgbClr val="00235A"/>
              </a:solidFill>
              <a:latin typeface="Arial"/>
            </a:endParaRP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endParaRPr lang="it-IT" sz="900" kern="0" dirty="0">
              <a:solidFill>
                <a:srgbClr val="00235A"/>
              </a:solidFill>
              <a:latin typeface="Arial"/>
            </a:endParaRP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1800" kern="0" dirty="0">
                <a:solidFill>
                  <a:srgbClr val="00235A"/>
                </a:solidFill>
                <a:latin typeface="Arial"/>
              </a:rPr>
              <a:t>La </a:t>
            </a:r>
            <a:r>
              <a:rPr lang="it-IT" sz="1800" kern="0" dirty="0">
                <a:solidFill>
                  <a:srgbClr val="B11F92"/>
                </a:solidFill>
                <a:latin typeface="Arial"/>
              </a:rPr>
              <a:t>Commissione </a:t>
            </a:r>
            <a:r>
              <a:rPr lang="it-IT" sz="1800" kern="0" dirty="0" smtClean="0">
                <a:solidFill>
                  <a:srgbClr val="B11F92"/>
                </a:solidFill>
                <a:latin typeface="Arial"/>
              </a:rPr>
              <a:t>III Affari </a:t>
            </a:r>
            <a:r>
              <a:rPr lang="it-IT" sz="1800" kern="0" dirty="0">
                <a:solidFill>
                  <a:srgbClr val="B11F92"/>
                </a:solidFill>
                <a:latin typeface="Arial"/>
              </a:rPr>
              <a:t>europei ed internazionali </a:t>
            </a:r>
            <a:r>
              <a:rPr lang="it-IT" sz="1800" kern="0" dirty="0">
                <a:solidFill>
                  <a:srgbClr val="00235A"/>
                </a:solidFill>
                <a:latin typeface="Arial"/>
              </a:rPr>
              <a:t>ha consultato le Commissioni interessate per competenza, quali la </a:t>
            </a:r>
            <a:r>
              <a:rPr lang="it-IT" sz="1800" kern="0" dirty="0">
                <a:solidFill>
                  <a:schemeClr val="accent5"/>
                </a:solidFill>
                <a:latin typeface="Arial"/>
              </a:rPr>
              <a:t>V Commissione Ambiente ed Energia</a:t>
            </a:r>
            <a:r>
              <a:rPr lang="it-IT" sz="1800" kern="0" dirty="0">
                <a:solidFill>
                  <a:srgbClr val="00235A"/>
                </a:solidFill>
                <a:latin typeface="Arial"/>
              </a:rPr>
              <a:t>, </a:t>
            </a:r>
            <a:r>
              <a:rPr lang="it-IT" sz="1800" kern="0" dirty="0">
                <a:solidFill>
                  <a:schemeClr val="accent6"/>
                </a:solidFill>
                <a:latin typeface="Arial"/>
              </a:rPr>
              <a:t>X Commissione Politiche agricole</a:t>
            </a:r>
            <a:r>
              <a:rPr lang="it-IT" sz="1800" kern="0" dirty="0">
                <a:solidFill>
                  <a:srgbClr val="00235A"/>
                </a:solidFill>
                <a:latin typeface="Arial"/>
              </a:rPr>
              <a:t>, </a:t>
            </a:r>
            <a:r>
              <a:rPr lang="it-IT" sz="1800" kern="0" dirty="0">
                <a:solidFill>
                  <a:srgbClr val="42A09C"/>
                </a:solidFill>
                <a:latin typeface="Arial"/>
              </a:rPr>
              <a:t>XI Commissione Attività produttive</a:t>
            </a:r>
            <a:r>
              <a:rPr lang="it-IT" sz="1800" kern="0" dirty="0">
                <a:solidFill>
                  <a:srgbClr val="00235A"/>
                </a:solidFill>
                <a:latin typeface="Arial"/>
              </a:rPr>
              <a:t>. </a:t>
            </a:r>
            <a:endParaRPr lang="it-IT" sz="1800" kern="0" dirty="0" smtClean="0">
              <a:solidFill>
                <a:srgbClr val="00235A"/>
              </a:solidFill>
              <a:latin typeface="Arial"/>
            </a:endParaRP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endParaRPr lang="it-IT" sz="900" kern="0" dirty="0" smtClean="0">
              <a:solidFill>
                <a:srgbClr val="00235A"/>
              </a:solidFill>
              <a:latin typeface="Arial"/>
            </a:endParaRP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1800" kern="0" dirty="0" smtClean="0">
                <a:solidFill>
                  <a:srgbClr val="00235A"/>
                </a:solidFill>
                <a:latin typeface="Arial"/>
              </a:rPr>
              <a:t>La </a:t>
            </a:r>
            <a:r>
              <a:rPr lang="it-IT" sz="1800" b="1" kern="0" dirty="0" err="1" smtClean="0">
                <a:solidFill>
                  <a:srgbClr val="00235A"/>
                </a:solidFill>
                <a:latin typeface="Arial"/>
              </a:rPr>
              <a:t>Re.Te</a:t>
            </a:r>
            <a:r>
              <a:rPr lang="it-IT" sz="1800" b="1" kern="0" dirty="0" smtClean="0">
                <a:solidFill>
                  <a:srgbClr val="00235A"/>
                </a:solidFill>
                <a:latin typeface="Arial"/>
              </a:rPr>
              <a:t>. PNR</a:t>
            </a:r>
            <a:r>
              <a:rPr lang="it-IT" sz="1800" kern="0" dirty="0" smtClean="0">
                <a:solidFill>
                  <a:srgbClr val="00235A"/>
                </a:solidFill>
                <a:latin typeface="Arial"/>
              </a:rPr>
              <a:t> ha effettuato l’analisi dei contributi provenienti dalle Commissioni </a:t>
            </a:r>
            <a:r>
              <a:rPr lang="it-IT" sz="1800" kern="0" dirty="0" smtClean="0">
                <a:solidFill>
                  <a:srgbClr val="B11F92"/>
                </a:solidFill>
                <a:latin typeface="Arial"/>
              </a:rPr>
              <a:t>III, </a:t>
            </a:r>
            <a:r>
              <a:rPr lang="it-IT" sz="1800" kern="0" dirty="0" smtClean="0">
                <a:solidFill>
                  <a:schemeClr val="accent5"/>
                </a:solidFill>
                <a:latin typeface="Arial"/>
              </a:rPr>
              <a:t>V, </a:t>
            </a:r>
            <a:r>
              <a:rPr lang="it-IT" sz="1800" kern="0" dirty="0" smtClean="0">
                <a:solidFill>
                  <a:schemeClr val="accent6"/>
                </a:solidFill>
                <a:latin typeface="Arial"/>
              </a:rPr>
              <a:t>X e </a:t>
            </a:r>
            <a:r>
              <a:rPr lang="it-IT" sz="1800" kern="0" dirty="0">
                <a:solidFill>
                  <a:srgbClr val="42A09C"/>
                </a:solidFill>
                <a:latin typeface="Arial"/>
              </a:rPr>
              <a:t>XI</a:t>
            </a:r>
            <a:r>
              <a:rPr lang="it-IT" sz="1800" kern="0" dirty="0" smtClean="0">
                <a:solidFill>
                  <a:schemeClr val="accent6"/>
                </a:solidFill>
                <a:latin typeface="Arial"/>
              </a:rPr>
              <a:t> </a:t>
            </a:r>
            <a:r>
              <a:rPr lang="it-IT" sz="1800" kern="0" dirty="0" smtClean="0">
                <a:solidFill>
                  <a:srgbClr val="00235A"/>
                </a:solidFill>
                <a:latin typeface="Arial"/>
              </a:rPr>
              <a:t>e la composizione del contributo regionale alla </a:t>
            </a:r>
            <a:r>
              <a:rPr lang="it-IT" sz="1800" kern="0" dirty="0">
                <a:solidFill>
                  <a:srgbClr val="00235A"/>
                </a:solidFill>
                <a:latin typeface="Arial"/>
              </a:rPr>
              <a:t>c</a:t>
            </a:r>
            <a:r>
              <a:rPr lang="it-IT" sz="1800" kern="0" dirty="0" smtClean="0">
                <a:solidFill>
                  <a:srgbClr val="00235A"/>
                </a:solidFill>
                <a:latin typeface="Arial"/>
              </a:rPr>
              <a:t>onsultazione pubblica MATTM.</a:t>
            </a: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endParaRPr lang="it-IT" sz="900" kern="0" dirty="0" smtClean="0">
              <a:solidFill>
                <a:srgbClr val="00235A"/>
              </a:solidFill>
              <a:latin typeface="Arial"/>
            </a:endParaRPr>
          </a:p>
          <a:p>
            <a:pPr marL="19050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1800" kern="0" dirty="0" smtClean="0">
                <a:solidFill>
                  <a:srgbClr val="00235A"/>
                </a:solidFill>
                <a:latin typeface="Arial"/>
              </a:rPr>
              <a:t>La </a:t>
            </a:r>
            <a:r>
              <a:rPr lang="it-IT" sz="1800" b="1" kern="0" dirty="0" smtClean="0">
                <a:solidFill>
                  <a:schemeClr val="accent2"/>
                </a:solidFill>
                <a:latin typeface="Arial"/>
              </a:rPr>
              <a:t>Conferenza delle Regioni </a:t>
            </a:r>
            <a:r>
              <a:rPr lang="it-IT" sz="1800" kern="0" dirty="0" smtClean="0">
                <a:solidFill>
                  <a:srgbClr val="00235A"/>
                </a:solidFill>
                <a:latin typeface="Arial"/>
              </a:rPr>
              <a:t>ha espresso una posizione politica, apprezzando il </a:t>
            </a:r>
            <a:r>
              <a:rPr lang="it-IT" sz="1800" i="1" kern="0" dirty="0" smtClean="0">
                <a:solidFill>
                  <a:srgbClr val="00235A"/>
                </a:solidFill>
                <a:latin typeface="Arial"/>
              </a:rPr>
              <a:t>Documento </a:t>
            </a:r>
            <a:r>
              <a:rPr lang="it-IT" sz="1800" i="1" kern="0" dirty="0">
                <a:solidFill>
                  <a:srgbClr val="00235A"/>
                </a:solidFill>
                <a:latin typeface="Arial"/>
              </a:rPr>
              <a:t>di inquadramento e di posizionamento </a:t>
            </a:r>
            <a:r>
              <a:rPr lang="it-IT" sz="1800" i="1" kern="0" dirty="0" smtClean="0">
                <a:solidFill>
                  <a:srgbClr val="00235A"/>
                </a:solidFill>
                <a:latin typeface="Arial"/>
              </a:rPr>
              <a:t>strategico, </a:t>
            </a:r>
            <a:r>
              <a:rPr lang="it-IT" sz="1800" kern="0" dirty="0" smtClean="0">
                <a:solidFill>
                  <a:srgbClr val="00235A"/>
                </a:solidFill>
                <a:latin typeface="Arial"/>
              </a:rPr>
              <a:t>intendendo contribuire a definire </a:t>
            </a:r>
            <a:r>
              <a:rPr lang="it-IT" sz="1800" kern="0" dirty="0">
                <a:solidFill>
                  <a:srgbClr val="00235A"/>
                </a:solidFill>
                <a:latin typeface="Arial"/>
              </a:rPr>
              <a:t>nel dettaglio lo sviluppo della strategia e ad identificare e superare gli ostacoli per garantirne una reale applicazione sul territorio</a:t>
            </a:r>
            <a:r>
              <a:rPr lang="it-IT" sz="1800" kern="0" dirty="0" smtClean="0">
                <a:solidFill>
                  <a:srgbClr val="00235A"/>
                </a:solidFill>
                <a:latin typeface="Arial"/>
              </a:rPr>
              <a:t>.</a:t>
            </a:r>
          </a:p>
          <a:p>
            <a:pPr marL="19050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endParaRPr lang="it-IT" sz="900" kern="0" dirty="0" smtClean="0">
              <a:solidFill>
                <a:srgbClr val="00235A"/>
              </a:solidFill>
              <a:latin typeface="Arial"/>
            </a:endParaRP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1800" kern="0" dirty="0" smtClean="0">
                <a:solidFill>
                  <a:srgbClr val="00235A"/>
                </a:solidFill>
                <a:latin typeface="Arial"/>
              </a:rPr>
              <a:t>Per </a:t>
            </a:r>
            <a:r>
              <a:rPr lang="it-IT" sz="1800" kern="0" dirty="0" smtClean="0">
                <a:solidFill>
                  <a:srgbClr val="FF0000"/>
                </a:solidFill>
                <a:latin typeface="Arial"/>
              </a:rPr>
              <a:t>restituire pieno valore aggiunto alle diverse tematiche che compongono la sfera dell’economia circolare</a:t>
            </a:r>
            <a:r>
              <a:rPr lang="it-IT" sz="1800" kern="0" dirty="0" smtClean="0">
                <a:solidFill>
                  <a:srgbClr val="00235A"/>
                </a:solidFill>
                <a:latin typeface="Arial"/>
              </a:rPr>
              <a:t>, le strategie richiamate nel contributo regionale sono state declinate mediante </a:t>
            </a:r>
            <a:r>
              <a:rPr lang="it-IT" sz="1800" kern="0" dirty="0" smtClean="0">
                <a:solidFill>
                  <a:srgbClr val="FF0000"/>
                </a:solidFill>
                <a:latin typeface="Arial"/>
              </a:rPr>
              <a:t>gli specifici apporti tematici da parte di ciascuna Commissione consultata</a:t>
            </a:r>
            <a:r>
              <a:rPr lang="it-IT" sz="1800" kern="0" dirty="0" smtClean="0">
                <a:solidFill>
                  <a:srgbClr val="00235A"/>
                </a:solidFill>
                <a:latin typeface="Arial"/>
              </a:rPr>
              <a:t>. </a:t>
            </a: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endParaRPr lang="it-IT" sz="900" kern="0" dirty="0" smtClean="0">
              <a:solidFill>
                <a:srgbClr val="00235A"/>
              </a:solidFill>
              <a:latin typeface="Arial"/>
            </a:endParaRP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1800" b="1" kern="0" dirty="0" smtClean="0">
                <a:solidFill>
                  <a:srgbClr val="00235A"/>
                </a:solidFill>
                <a:latin typeface="Arial"/>
              </a:rPr>
              <a:t>Si </a:t>
            </a:r>
            <a:r>
              <a:rPr lang="it-IT" sz="1800" b="1" kern="0" dirty="0">
                <a:solidFill>
                  <a:srgbClr val="00235A"/>
                </a:solidFill>
                <a:latin typeface="Arial"/>
              </a:rPr>
              <a:t>è fatto riferimento esclusivamente agli ambiti tematici che rientrano nelle sfere di competenza normativa e amministrativa delle Regioni e delle Province autonome</a:t>
            </a:r>
            <a:r>
              <a:rPr lang="it-IT" sz="1800" kern="0" dirty="0">
                <a:solidFill>
                  <a:srgbClr val="00235A"/>
                </a:solidFill>
                <a:latin typeface="Arial"/>
              </a:rPr>
              <a:t>: </a:t>
            </a:r>
            <a:r>
              <a:rPr lang="it-IT" sz="1800" kern="0" dirty="0" smtClean="0">
                <a:solidFill>
                  <a:srgbClr val="00235A"/>
                </a:solidFill>
                <a:latin typeface="Arial"/>
              </a:rPr>
              <a:t>la </a:t>
            </a:r>
            <a:r>
              <a:rPr lang="it-IT" sz="1800" kern="0" dirty="0">
                <a:solidFill>
                  <a:srgbClr val="00235A"/>
                </a:solidFill>
                <a:latin typeface="Arial"/>
              </a:rPr>
              <a:t>rilevazione </a:t>
            </a:r>
            <a:r>
              <a:rPr lang="it-IT" sz="1800" kern="0" dirty="0" smtClean="0">
                <a:solidFill>
                  <a:srgbClr val="00235A"/>
                </a:solidFill>
                <a:latin typeface="Arial"/>
              </a:rPr>
              <a:t>riporta </a:t>
            </a:r>
            <a:r>
              <a:rPr lang="it-IT" sz="1800" kern="0" dirty="0">
                <a:solidFill>
                  <a:srgbClr val="00235A"/>
                </a:solidFill>
                <a:latin typeface="Arial"/>
              </a:rPr>
              <a:t>1) la </a:t>
            </a:r>
            <a:r>
              <a:rPr lang="it-IT" sz="1800" b="1" kern="0" dirty="0">
                <a:solidFill>
                  <a:srgbClr val="0070C0"/>
                </a:solidFill>
                <a:latin typeface="Arial"/>
              </a:rPr>
              <a:t>contestualizzazione analitica e ragionata </a:t>
            </a:r>
            <a:r>
              <a:rPr lang="it-IT" sz="1800" kern="0" dirty="0">
                <a:solidFill>
                  <a:srgbClr val="00235A"/>
                </a:solidFill>
                <a:latin typeface="Arial"/>
              </a:rPr>
              <a:t>dei principali obiettivi tematici di competenza delle Regioni; 2) </a:t>
            </a:r>
            <a:r>
              <a:rPr lang="it-IT" sz="1800" b="1" kern="0" dirty="0">
                <a:solidFill>
                  <a:srgbClr val="00B0F0"/>
                </a:solidFill>
                <a:latin typeface="Arial"/>
              </a:rPr>
              <a:t>l’individuazione di nuovi ed interessanti obiettivi </a:t>
            </a:r>
            <a:r>
              <a:rPr lang="it-IT" sz="1800" kern="0" dirty="0">
                <a:solidFill>
                  <a:srgbClr val="00235A"/>
                </a:solidFill>
                <a:latin typeface="Arial"/>
              </a:rPr>
              <a:t>in materia di tutela dell’ambiente, riciclo e riuso dei rifiuti, imprese, agricoltura, agroalimentare e forestale, innovazione e ricerca. </a:t>
            </a:r>
            <a:endParaRPr lang="it-IT" sz="1800" kern="0" dirty="0" smtClean="0">
              <a:solidFill>
                <a:srgbClr val="00235A"/>
              </a:solidFill>
              <a:latin typeface="Arial"/>
            </a:endParaRP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endParaRPr lang="it-IT" sz="900" kern="0" dirty="0">
              <a:solidFill>
                <a:srgbClr val="00235A"/>
              </a:solidFill>
              <a:latin typeface="Arial"/>
            </a:endParaRP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1800" kern="0" dirty="0" smtClean="0">
                <a:solidFill>
                  <a:srgbClr val="00235A"/>
                </a:solidFill>
                <a:latin typeface="Arial"/>
              </a:rPr>
              <a:t>Sono state identificate </a:t>
            </a:r>
            <a:r>
              <a:rPr lang="it-IT" sz="1800" kern="0" dirty="0">
                <a:solidFill>
                  <a:srgbClr val="00235A"/>
                </a:solidFill>
                <a:latin typeface="Arial"/>
              </a:rPr>
              <a:t>sia le </a:t>
            </a:r>
            <a:r>
              <a:rPr lang="it-IT" sz="1800" b="1" kern="0" dirty="0">
                <a:solidFill>
                  <a:srgbClr val="00235A"/>
                </a:solidFill>
                <a:latin typeface="Arial"/>
              </a:rPr>
              <a:t>diverse competenze regionali </a:t>
            </a:r>
            <a:r>
              <a:rPr lang="it-IT" sz="1800" kern="0" dirty="0">
                <a:solidFill>
                  <a:srgbClr val="00235A"/>
                </a:solidFill>
                <a:latin typeface="Arial"/>
              </a:rPr>
              <a:t>nell’esercizio dei propri poteri istituzionalmente assegnati, sia i </a:t>
            </a:r>
            <a:r>
              <a:rPr lang="it-IT" sz="1800" b="1" kern="0" dirty="0">
                <a:solidFill>
                  <a:srgbClr val="00235A"/>
                </a:solidFill>
                <a:latin typeface="Arial"/>
              </a:rPr>
              <a:t>bisogni, le attività e le esperienze regionali</a:t>
            </a:r>
            <a:r>
              <a:rPr lang="it-IT" sz="1800" kern="0" dirty="0">
                <a:solidFill>
                  <a:srgbClr val="00235A"/>
                </a:solidFill>
                <a:latin typeface="Arial"/>
              </a:rPr>
              <a:t>. </a:t>
            </a:r>
          </a:p>
          <a:p>
            <a:endParaRPr lang="it-IT" dirty="0"/>
          </a:p>
        </p:txBody>
      </p:sp>
    </p:spTree>
    <p:extLst>
      <p:ext uri="{BB962C8B-B14F-4D97-AF65-F5344CB8AC3E}">
        <p14:creationId xmlns:p14="http://schemas.microsoft.com/office/powerpoint/2010/main" val="2906667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
            <a:ext cx="10515600" cy="849085"/>
          </a:xfrm>
        </p:spPr>
        <p:txBody>
          <a:bodyPr/>
          <a:lstStyle/>
          <a:p>
            <a:pPr algn="ctr"/>
            <a:r>
              <a:rPr lang="it-IT" b="1" dirty="0" smtClean="0">
                <a:solidFill>
                  <a:srgbClr val="0070C0"/>
                </a:solidFill>
              </a:rPr>
              <a:t>Iniziative strategiche regionali</a:t>
            </a:r>
            <a:endParaRPr lang="it-IT" b="1" dirty="0">
              <a:solidFill>
                <a:srgbClr val="0070C0"/>
              </a:solidFill>
            </a:endParaRPr>
          </a:p>
        </p:txBody>
      </p:sp>
      <p:sp>
        <p:nvSpPr>
          <p:cNvPr id="3" name="Segnaposto contenuto 2"/>
          <p:cNvSpPr>
            <a:spLocks noGrp="1"/>
          </p:cNvSpPr>
          <p:nvPr>
            <p:ph idx="1"/>
          </p:nvPr>
        </p:nvSpPr>
        <p:spPr>
          <a:xfrm>
            <a:off x="838200" y="923731"/>
            <a:ext cx="10515600" cy="5934268"/>
          </a:xfrm>
        </p:spPr>
        <p:txBody>
          <a:bodyPr>
            <a:normAutofit fontScale="25000" lnSpcReduction="20000"/>
          </a:bodyPr>
          <a:lstStyle/>
          <a:p>
            <a:pPr marL="190500" indent="-190500" algn="just" eaLnBrk="0" fontAlgn="base" hangingPunct="0">
              <a:lnSpc>
                <a:spcPct val="110000"/>
              </a:lnSpc>
              <a:spcBef>
                <a:spcPct val="20000"/>
              </a:spcBef>
              <a:spcAft>
                <a:spcPct val="0"/>
              </a:spcAft>
              <a:buClr>
                <a:srgbClr val="FF9900"/>
              </a:buClr>
              <a:buSzPct val="75000"/>
              <a:buFont typeface="Wingdings" panose="05000000000000000000" pitchFamily="2" charset="2"/>
              <a:buChar char="n"/>
            </a:pPr>
            <a:r>
              <a:rPr lang="it-IT" sz="8000" kern="0" dirty="0">
                <a:solidFill>
                  <a:srgbClr val="00235A"/>
                </a:solidFill>
                <a:latin typeface="Arial"/>
              </a:rPr>
              <a:t>A livello regionale si segnalano in sintesi le seguenti iniziative: </a:t>
            </a:r>
          </a:p>
          <a:p>
            <a:pPr marL="190500" indent="-190500" algn="just" eaLnBrk="0" fontAlgn="base" hangingPunct="0">
              <a:lnSpc>
                <a:spcPct val="110000"/>
              </a:lnSpc>
              <a:spcBef>
                <a:spcPct val="20000"/>
              </a:spcBef>
              <a:spcAft>
                <a:spcPct val="0"/>
              </a:spcAft>
              <a:buClr>
                <a:srgbClr val="FF9900"/>
              </a:buClr>
              <a:buSzPct val="75000"/>
              <a:buFont typeface="Wingdings" panose="05000000000000000000" pitchFamily="2" charset="2"/>
              <a:buChar char="n"/>
            </a:pPr>
            <a:r>
              <a:rPr lang="it-IT" sz="8000" kern="0" dirty="0" smtClean="0">
                <a:solidFill>
                  <a:srgbClr val="00235A"/>
                </a:solidFill>
                <a:latin typeface="Arial"/>
              </a:rPr>
              <a:t>- </a:t>
            </a:r>
            <a:r>
              <a:rPr lang="it-IT" sz="8000" b="1" kern="0" dirty="0" smtClean="0">
                <a:solidFill>
                  <a:srgbClr val="FF0000"/>
                </a:solidFill>
                <a:latin typeface="Arial"/>
              </a:rPr>
              <a:t>Politica </a:t>
            </a:r>
            <a:r>
              <a:rPr lang="it-IT" sz="8000" b="1" kern="0" dirty="0">
                <a:solidFill>
                  <a:srgbClr val="FF0000"/>
                </a:solidFill>
                <a:latin typeface="Arial"/>
              </a:rPr>
              <a:t>di coesione </a:t>
            </a:r>
            <a:r>
              <a:rPr lang="it-IT" sz="8000" b="1" kern="0" dirty="0" smtClean="0">
                <a:solidFill>
                  <a:srgbClr val="FF0000"/>
                </a:solidFill>
                <a:latin typeface="Arial"/>
              </a:rPr>
              <a:t>2014/2020: </a:t>
            </a:r>
            <a:r>
              <a:rPr lang="it-IT" sz="8000" kern="0" dirty="0" smtClean="0">
                <a:solidFill>
                  <a:srgbClr val="00235A"/>
                </a:solidFill>
                <a:latin typeface="Arial"/>
              </a:rPr>
              <a:t> le </a:t>
            </a:r>
            <a:r>
              <a:rPr lang="it-IT" sz="8000" kern="0" dirty="0">
                <a:solidFill>
                  <a:srgbClr val="00235A"/>
                </a:solidFill>
                <a:latin typeface="Arial"/>
              </a:rPr>
              <a:t>R</a:t>
            </a:r>
            <a:r>
              <a:rPr lang="it-IT" sz="8000" kern="0" dirty="0" smtClean="0">
                <a:solidFill>
                  <a:srgbClr val="00235A"/>
                </a:solidFill>
                <a:latin typeface="Arial"/>
              </a:rPr>
              <a:t>egioni </a:t>
            </a:r>
            <a:r>
              <a:rPr lang="it-IT" sz="8000" kern="0" dirty="0">
                <a:solidFill>
                  <a:srgbClr val="00235A"/>
                </a:solidFill>
                <a:latin typeface="Arial"/>
              </a:rPr>
              <a:t>sono attivamente impegnate nell’utilizzo </a:t>
            </a:r>
            <a:r>
              <a:rPr lang="it-IT" sz="8000" kern="0" dirty="0" smtClean="0">
                <a:solidFill>
                  <a:srgbClr val="00235A"/>
                </a:solidFill>
                <a:latin typeface="Arial"/>
              </a:rPr>
              <a:t>dei Fondi </a:t>
            </a:r>
            <a:r>
              <a:rPr lang="it-IT" sz="8000" kern="0" dirty="0">
                <a:solidFill>
                  <a:srgbClr val="00235A"/>
                </a:solidFill>
                <a:latin typeface="Arial"/>
              </a:rPr>
              <a:t>Strutturali e di Investimento Europei (Fondi SIE</a:t>
            </a:r>
            <a:r>
              <a:rPr lang="it-IT" sz="8000" kern="0" dirty="0" smtClean="0">
                <a:solidFill>
                  <a:srgbClr val="00235A"/>
                </a:solidFill>
                <a:latin typeface="Arial"/>
              </a:rPr>
              <a:t>) </a:t>
            </a:r>
            <a:r>
              <a:rPr lang="it-IT" sz="8000" kern="0" dirty="0" smtClean="0">
                <a:solidFill>
                  <a:srgbClr val="002060"/>
                </a:solidFill>
                <a:latin typeface="Arial"/>
              </a:rPr>
              <a:t>di questa fondamentale </a:t>
            </a:r>
            <a:r>
              <a:rPr lang="it-IT" sz="8000" b="1" kern="0" dirty="0" smtClean="0">
                <a:solidFill>
                  <a:srgbClr val="FF0000"/>
                </a:solidFill>
                <a:latin typeface="Arial"/>
              </a:rPr>
              <a:t>politica per lo sviluppo territoriale</a:t>
            </a:r>
            <a:r>
              <a:rPr lang="it-IT" sz="8000" kern="0" dirty="0" smtClean="0">
                <a:solidFill>
                  <a:srgbClr val="00235A"/>
                </a:solidFill>
                <a:latin typeface="Arial"/>
              </a:rPr>
              <a:t>, </a:t>
            </a:r>
            <a:r>
              <a:rPr lang="it-IT" sz="8000" kern="0" dirty="0">
                <a:solidFill>
                  <a:srgbClr val="00235A"/>
                </a:solidFill>
                <a:latin typeface="Arial"/>
              </a:rPr>
              <a:t>sostenendo l’efficienza delle risorse nei processi produttivi e lo sviluppo del modello dell’economia </a:t>
            </a:r>
            <a:r>
              <a:rPr lang="it-IT" sz="8000" kern="0" dirty="0" smtClean="0">
                <a:solidFill>
                  <a:srgbClr val="00235A"/>
                </a:solidFill>
                <a:latin typeface="Arial"/>
              </a:rPr>
              <a:t>circolare, anche nell’ambito </a:t>
            </a:r>
            <a:r>
              <a:rPr lang="it-IT" sz="8000" kern="0" dirty="0">
                <a:solidFill>
                  <a:srgbClr val="00235A"/>
                </a:solidFill>
                <a:latin typeface="Arial"/>
              </a:rPr>
              <a:t>delle </a:t>
            </a:r>
            <a:r>
              <a:rPr lang="it-IT" sz="8000" b="1" kern="0" dirty="0" smtClean="0">
                <a:solidFill>
                  <a:schemeClr val="accent5"/>
                </a:solidFill>
                <a:latin typeface="Arial"/>
              </a:rPr>
              <a:t>Politiche </a:t>
            </a:r>
            <a:r>
              <a:rPr lang="it-IT" sz="8000" b="1" kern="0" dirty="0">
                <a:solidFill>
                  <a:schemeClr val="accent5"/>
                </a:solidFill>
                <a:latin typeface="Arial"/>
              </a:rPr>
              <a:t>di R&amp;I</a:t>
            </a:r>
            <a:r>
              <a:rPr lang="it-IT" sz="8000" kern="0" dirty="0">
                <a:solidFill>
                  <a:srgbClr val="00235A"/>
                </a:solidFill>
                <a:latin typeface="Arial"/>
              </a:rPr>
              <a:t>. </a:t>
            </a:r>
            <a:r>
              <a:rPr lang="it-IT" sz="8000" kern="0" dirty="0" smtClean="0">
                <a:solidFill>
                  <a:srgbClr val="00235A"/>
                </a:solidFill>
                <a:latin typeface="Arial"/>
              </a:rPr>
              <a:t> </a:t>
            </a:r>
            <a:r>
              <a:rPr lang="it-IT" sz="8000" b="1" kern="0" dirty="0">
                <a:solidFill>
                  <a:schemeClr val="accent6">
                    <a:lumMod val="50000"/>
                  </a:schemeClr>
                </a:solidFill>
                <a:latin typeface="Arial"/>
              </a:rPr>
              <a:t>Programma di sviluppo rurale (PSR</a:t>
            </a:r>
            <a:r>
              <a:rPr lang="it-IT" sz="8000" b="1" kern="0" dirty="0" smtClean="0">
                <a:solidFill>
                  <a:schemeClr val="accent6">
                    <a:lumMod val="50000"/>
                  </a:schemeClr>
                </a:solidFill>
                <a:latin typeface="Arial"/>
              </a:rPr>
              <a:t>), </a:t>
            </a:r>
            <a:r>
              <a:rPr lang="it-IT" sz="8000" kern="0" dirty="0">
                <a:solidFill>
                  <a:srgbClr val="00235A"/>
                </a:solidFill>
                <a:latin typeface="Arial"/>
              </a:rPr>
              <a:t>che incentiva in modi sia diretto che indiretto (tramite i criteri di selezione degli investimenti</a:t>
            </a:r>
            <a:r>
              <a:rPr lang="it-IT" sz="8000" kern="0" dirty="0" smtClean="0">
                <a:solidFill>
                  <a:srgbClr val="00235A"/>
                </a:solidFill>
                <a:latin typeface="Arial"/>
              </a:rPr>
              <a:t>), contribuendo alle </a:t>
            </a:r>
            <a:r>
              <a:rPr lang="it-IT" sz="8000" kern="0" dirty="0">
                <a:solidFill>
                  <a:srgbClr val="00235A"/>
                </a:solidFill>
                <a:latin typeface="Arial"/>
              </a:rPr>
              <a:t>pratiche virtuose della </a:t>
            </a:r>
            <a:r>
              <a:rPr lang="it-IT" sz="8000" b="1" kern="0" dirty="0">
                <a:solidFill>
                  <a:srgbClr val="00B0F0"/>
                </a:solidFill>
                <a:latin typeface="Arial"/>
              </a:rPr>
              <a:t>riduzione dei rifiuti</a:t>
            </a:r>
            <a:r>
              <a:rPr lang="it-IT" sz="8000" kern="0" dirty="0">
                <a:solidFill>
                  <a:srgbClr val="00235A"/>
                </a:solidFill>
                <a:latin typeface="Arial"/>
              </a:rPr>
              <a:t>, riuso, riutilizzo, incremento della pianificazione e della produzione forestale; </a:t>
            </a:r>
          </a:p>
          <a:p>
            <a:pPr marL="190500" indent="-190500" algn="just" eaLnBrk="0" fontAlgn="base" hangingPunct="0">
              <a:lnSpc>
                <a:spcPct val="110000"/>
              </a:lnSpc>
              <a:spcBef>
                <a:spcPct val="20000"/>
              </a:spcBef>
              <a:spcAft>
                <a:spcPct val="0"/>
              </a:spcAft>
              <a:buClr>
                <a:srgbClr val="FF9900"/>
              </a:buClr>
              <a:buSzPct val="75000"/>
              <a:buFont typeface="Wingdings" panose="05000000000000000000" pitchFamily="2" charset="2"/>
              <a:buChar char="n"/>
            </a:pPr>
            <a:r>
              <a:rPr lang="it-IT" sz="8000" kern="0" dirty="0">
                <a:solidFill>
                  <a:srgbClr val="00235A"/>
                </a:solidFill>
                <a:latin typeface="Arial"/>
              </a:rPr>
              <a:t>- </a:t>
            </a:r>
            <a:r>
              <a:rPr lang="it-IT" sz="8000" b="1" kern="0" dirty="0">
                <a:solidFill>
                  <a:srgbClr val="3012E4"/>
                </a:solidFill>
                <a:latin typeface="Arial"/>
              </a:rPr>
              <a:t>Piani Energetico-Ambientale Regionali </a:t>
            </a:r>
            <a:r>
              <a:rPr lang="it-IT" sz="8000" kern="0" dirty="0">
                <a:solidFill>
                  <a:srgbClr val="00235A"/>
                </a:solidFill>
                <a:latin typeface="Arial"/>
              </a:rPr>
              <a:t>che definiscono le linee di indirizzo e di coordinamento della programmazione in materia di promozione delle fonti rinnovabili e del risparmio energetico individuando e potenziando le aree di connessione tra ambiente e sviluppo economico. </a:t>
            </a:r>
          </a:p>
          <a:p>
            <a:pPr marL="190500" indent="-190500" algn="just" eaLnBrk="0" fontAlgn="base" hangingPunct="0">
              <a:lnSpc>
                <a:spcPct val="110000"/>
              </a:lnSpc>
              <a:spcBef>
                <a:spcPct val="20000"/>
              </a:spcBef>
              <a:spcAft>
                <a:spcPct val="0"/>
              </a:spcAft>
              <a:buClr>
                <a:srgbClr val="FF9900"/>
              </a:buClr>
              <a:buSzPct val="75000"/>
              <a:buFont typeface="Wingdings" panose="05000000000000000000" pitchFamily="2" charset="2"/>
              <a:buChar char="n"/>
            </a:pPr>
            <a:r>
              <a:rPr lang="it-IT" sz="8000" kern="0" dirty="0">
                <a:solidFill>
                  <a:srgbClr val="00235A"/>
                </a:solidFill>
                <a:latin typeface="Arial"/>
              </a:rPr>
              <a:t>- Misure regionali </a:t>
            </a:r>
            <a:r>
              <a:rPr lang="it-IT" sz="8000" kern="0" dirty="0" smtClean="0">
                <a:solidFill>
                  <a:srgbClr val="00235A"/>
                </a:solidFill>
                <a:latin typeface="Arial"/>
              </a:rPr>
              <a:t>volti </a:t>
            </a:r>
            <a:r>
              <a:rPr lang="it-IT" sz="8000" kern="0" dirty="0">
                <a:solidFill>
                  <a:srgbClr val="00235A"/>
                </a:solidFill>
                <a:latin typeface="Arial"/>
              </a:rPr>
              <a:t>all'attuazione del </a:t>
            </a:r>
            <a:r>
              <a:rPr lang="it-IT" sz="8000" b="1" kern="0" dirty="0">
                <a:solidFill>
                  <a:srgbClr val="92D050"/>
                </a:solidFill>
                <a:latin typeface="Arial"/>
              </a:rPr>
              <a:t>Green Public </a:t>
            </a:r>
            <a:r>
              <a:rPr lang="it-IT" sz="8000" b="1" kern="0" dirty="0" err="1">
                <a:solidFill>
                  <a:srgbClr val="92D050"/>
                </a:solidFill>
                <a:latin typeface="Arial"/>
              </a:rPr>
              <a:t>Procurement</a:t>
            </a:r>
            <a:r>
              <a:rPr lang="it-IT" sz="8000" b="1" kern="0" dirty="0">
                <a:solidFill>
                  <a:srgbClr val="92D050"/>
                </a:solidFill>
                <a:latin typeface="Arial"/>
              </a:rPr>
              <a:t> (GPP), </a:t>
            </a:r>
            <a:r>
              <a:rPr lang="it-IT" sz="8000" kern="0" dirty="0">
                <a:solidFill>
                  <a:srgbClr val="00235A"/>
                </a:solidFill>
                <a:latin typeface="Arial"/>
              </a:rPr>
              <a:t>finalizzato a promuovere l'inserimento dei criteri ambientali e sociali nelle procedure di acquisto di beni e servizi pubblici e di contribuire alla diffusione della politica del Green Public </a:t>
            </a:r>
            <a:r>
              <a:rPr lang="it-IT" sz="8000" kern="0" dirty="0" err="1">
                <a:solidFill>
                  <a:srgbClr val="00235A"/>
                </a:solidFill>
                <a:latin typeface="Arial"/>
              </a:rPr>
              <a:t>Procurement</a:t>
            </a:r>
            <a:r>
              <a:rPr lang="it-IT" sz="8000" kern="0" dirty="0">
                <a:solidFill>
                  <a:srgbClr val="00235A"/>
                </a:solidFill>
                <a:latin typeface="Arial"/>
              </a:rPr>
              <a:t> nell'ambito del territorio regionale </a:t>
            </a:r>
          </a:p>
          <a:p>
            <a:pPr marL="190500" indent="-190500" algn="just" eaLnBrk="0" fontAlgn="base" hangingPunct="0">
              <a:lnSpc>
                <a:spcPct val="110000"/>
              </a:lnSpc>
              <a:spcBef>
                <a:spcPct val="20000"/>
              </a:spcBef>
              <a:spcAft>
                <a:spcPct val="0"/>
              </a:spcAft>
              <a:buClr>
                <a:srgbClr val="FF9900"/>
              </a:buClr>
              <a:buSzPct val="75000"/>
              <a:buFont typeface="Wingdings" panose="05000000000000000000" pitchFamily="2" charset="2"/>
              <a:buChar char="n"/>
            </a:pPr>
            <a:r>
              <a:rPr lang="it-IT" sz="8000" kern="0" dirty="0">
                <a:solidFill>
                  <a:srgbClr val="00235A"/>
                </a:solidFill>
                <a:latin typeface="Arial"/>
              </a:rPr>
              <a:t>- L’integrazione delle azioni di prevenzione della produzione dei rifiuti nell’ambito dei </a:t>
            </a:r>
            <a:r>
              <a:rPr lang="it-IT" sz="8000" b="1" kern="0" dirty="0">
                <a:solidFill>
                  <a:schemeClr val="accent2">
                    <a:lumMod val="75000"/>
                  </a:schemeClr>
                </a:solidFill>
                <a:latin typeface="Arial"/>
              </a:rPr>
              <a:t>piani settoriali regionali </a:t>
            </a:r>
            <a:r>
              <a:rPr lang="it-IT" sz="8000" kern="0" dirty="0">
                <a:solidFill>
                  <a:srgbClr val="00235A"/>
                </a:solidFill>
                <a:latin typeface="Arial"/>
              </a:rPr>
              <a:t>quale ad esempio quello del Turismo o il piano delle Attività produttive o di Sviluppo del settore industriale regionali. </a:t>
            </a:r>
          </a:p>
        </p:txBody>
      </p:sp>
    </p:spTree>
    <p:extLst>
      <p:ext uri="{BB962C8B-B14F-4D97-AF65-F5344CB8AC3E}">
        <p14:creationId xmlns:p14="http://schemas.microsoft.com/office/powerpoint/2010/main" val="1531322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0"/>
            <a:ext cx="10515600" cy="1166328"/>
          </a:xfrm>
        </p:spPr>
        <p:txBody>
          <a:bodyPr>
            <a:normAutofit/>
          </a:bodyPr>
          <a:lstStyle/>
          <a:p>
            <a:pPr algn="ctr"/>
            <a:r>
              <a:rPr lang="it-IT" sz="2800" b="1" dirty="0">
                <a:solidFill>
                  <a:srgbClr val="FF0000"/>
                </a:solidFill>
                <a:ea typeface="+mn-ea"/>
                <a:cs typeface="+mn-cs"/>
              </a:rPr>
              <a:t>Posizione della Conferenza delle Regioni sul Documento strategico nazionale sull’</a:t>
            </a:r>
            <a:r>
              <a:rPr lang="it-IT" sz="2800" b="1" dirty="0">
                <a:solidFill>
                  <a:srgbClr val="7030A0"/>
                </a:solidFill>
                <a:ea typeface="+mn-ea"/>
                <a:cs typeface="+mn-cs"/>
              </a:rPr>
              <a:t>economia circolare</a:t>
            </a:r>
            <a:r>
              <a:rPr lang="it-IT" sz="2800" b="1" dirty="0">
                <a:solidFill>
                  <a:srgbClr val="FF0000"/>
                </a:solidFill>
                <a:ea typeface="+mn-ea"/>
                <a:cs typeface="+mn-cs"/>
              </a:rPr>
              <a:t>.</a:t>
            </a:r>
          </a:p>
        </p:txBody>
      </p:sp>
      <p:sp>
        <p:nvSpPr>
          <p:cNvPr id="3" name="Segnaposto contenuto 2"/>
          <p:cNvSpPr>
            <a:spLocks noGrp="1"/>
          </p:cNvSpPr>
          <p:nvPr>
            <p:ph idx="1"/>
          </p:nvPr>
        </p:nvSpPr>
        <p:spPr>
          <a:xfrm>
            <a:off x="838200" y="1054359"/>
            <a:ext cx="10515600" cy="5122604"/>
          </a:xfrm>
        </p:spPr>
        <p:txBody>
          <a:bodyPr>
            <a:normAutofit lnSpcReduction="10000"/>
          </a:bodyPr>
          <a:lstStyle/>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1800" kern="0" dirty="0">
                <a:solidFill>
                  <a:srgbClr val="00235A"/>
                </a:solidFill>
                <a:latin typeface="Arial"/>
              </a:rPr>
              <a:t>intervenire con una </a:t>
            </a:r>
            <a:r>
              <a:rPr lang="it-IT" sz="1800" b="1" kern="0" dirty="0">
                <a:solidFill>
                  <a:srgbClr val="B11F92"/>
                </a:solidFill>
                <a:latin typeface="Arial"/>
              </a:rPr>
              <a:t>revisione del quadro normativo legislativo</a:t>
            </a:r>
            <a:r>
              <a:rPr lang="it-IT" sz="1800" kern="0" dirty="0">
                <a:solidFill>
                  <a:srgbClr val="00235A"/>
                </a:solidFill>
                <a:latin typeface="Arial"/>
              </a:rPr>
              <a:t>, in modo da renderlo più semplice, armonizzato e stabile nel tempo;</a:t>
            </a: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1800" kern="0" dirty="0">
                <a:solidFill>
                  <a:srgbClr val="00235A"/>
                </a:solidFill>
                <a:latin typeface="Arial"/>
              </a:rPr>
              <a:t>intervenire sulle imprese con iniziative di </a:t>
            </a:r>
            <a:r>
              <a:rPr lang="it-IT" sz="1800" b="1" kern="0" dirty="0">
                <a:solidFill>
                  <a:srgbClr val="3012E4"/>
                </a:solidFill>
                <a:latin typeface="Arial"/>
              </a:rPr>
              <a:t>formazione, promozione e ricerca e innovazione</a:t>
            </a:r>
            <a:r>
              <a:rPr lang="it-IT" sz="1800" kern="0" dirty="0">
                <a:solidFill>
                  <a:srgbClr val="00235A"/>
                </a:solidFill>
                <a:latin typeface="Arial"/>
              </a:rPr>
              <a:t>, finalizzate all’industrializzazione di nuovi prodotti, per eliminare il rischio di ostacoli od oneri inutili per le imprese; </a:t>
            </a: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1800" kern="0" dirty="0">
                <a:solidFill>
                  <a:srgbClr val="00235A"/>
                </a:solidFill>
                <a:latin typeface="Arial"/>
              </a:rPr>
              <a:t>mettere a disposizione delle imprese, che realizzano progetti innovativi, </a:t>
            </a:r>
            <a:r>
              <a:rPr lang="it-IT" sz="1800" b="1" kern="0" dirty="0">
                <a:solidFill>
                  <a:schemeClr val="accent6"/>
                </a:solidFill>
                <a:latin typeface="Arial"/>
              </a:rPr>
              <a:t>forme e tipologie di finanziamenti sotto forma di strumenti finanziari</a:t>
            </a:r>
            <a:r>
              <a:rPr lang="it-IT" sz="1800" kern="0" dirty="0">
                <a:solidFill>
                  <a:srgbClr val="00235A"/>
                </a:solidFill>
                <a:latin typeface="Arial"/>
              </a:rPr>
              <a:t>; </a:t>
            </a: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1800" kern="0" dirty="0">
                <a:solidFill>
                  <a:srgbClr val="00235A"/>
                </a:solidFill>
                <a:latin typeface="Arial"/>
              </a:rPr>
              <a:t>promuovere </a:t>
            </a:r>
            <a:r>
              <a:rPr lang="it-IT" sz="1800" b="1" kern="0" dirty="0">
                <a:solidFill>
                  <a:schemeClr val="accent2"/>
                </a:solidFill>
                <a:latin typeface="Arial"/>
              </a:rPr>
              <a:t>un’offerta formativa e azioni di sensibilizzazione dei cittadini</a:t>
            </a:r>
            <a:r>
              <a:rPr lang="it-IT" sz="1800" kern="0" dirty="0">
                <a:solidFill>
                  <a:srgbClr val="00235A"/>
                </a:solidFill>
                <a:latin typeface="Arial"/>
              </a:rPr>
              <a:t>, con piani regionali e comunali a supporto del Piano </a:t>
            </a:r>
            <a:r>
              <a:rPr lang="it-IT" sz="1800" kern="0" dirty="0" err="1">
                <a:solidFill>
                  <a:srgbClr val="00235A"/>
                </a:solidFill>
                <a:latin typeface="Arial"/>
              </a:rPr>
              <a:t>naz.le</a:t>
            </a:r>
            <a:r>
              <a:rPr lang="it-IT" sz="1800" kern="0" dirty="0">
                <a:solidFill>
                  <a:srgbClr val="00235A"/>
                </a:solidFill>
                <a:latin typeface="Arial"/>
              </a:rPr>
              <a:t> di educazione e comunicazione ambientale;</a:t>
            </a: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1800" kern="0" dirty="0">
                <a:solidFill>
                  <a:srgbClr val="00235A"/>
                </a:solidFill>
                <a:latin typeface="Arial"/>
              </a:rPr>
              <a:t>creare e formare nuove figure professionali, nuove opportunità occupazionali e nuove forme di </a:t>
            </a:r>
            <a:r>
              <a:rPr lang="it-IT" sz="1800" b="1" kern="0" dirty="0">
                <a:solidFill>
                  <a:schemeClr val="accent5"/>
                </a:solidFill>
                <a:latin typeface="Arial"/>
              </a:rPr>
              <a:t>reti commerciali</a:t>
            </a:r>
            <a:r>
              <a:rPr lang="it-IT" sz="1800" kern="0" dirty="0">
                <a:solidFill>
                  <a:schemeClr val="accent5"/>
                </a:solidFill>
                <a:latin typeface="Arial"/>
              </a:rPr>
              <a:t>, </a:t>
            </a:r>
            <a:r>
              <a:rPr lang="it-IT" sz="1800" b="1" kern="0" dirty="0">
                <a:solidFill>
                  <a:schemeClr val="accent5"/>
                </a:solidFill>
                <a:latin typeface="Arial"/>
              </a:rPr>
              <a:t>di impresa e partenariati pubblico privati </a:t>
            </a:r>
            <a:r>
              <a:rPr lang="it-IT" sz="1800" kern="0" dirty="0">
                <a:solidFill>
                  <a:srgbClr val="00235A"/>
                </a:solidFill>
                <a:latin typeface="Arial"/>
              </a:rPr>
              <a:t>contro lo spreco e il mancato riuso in ogni sua derivazione (alimentare, edile, ecc.); </a:t>
            </a: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1800" b="1" kern="0" dirty="0">
                <a:solidFill>
                  <a:schemeClr val="accent4">
                    <a:lumMod val="75000"/>
                  </a:schemeClr>
                </a:solidFill>
                <a:latin typeface="Arial"/>
              </a:rPr>
              <a:t>rivedere l’imposizione fiscale e il sistema degli incentivi economici</a:t>
            </a:r>
            <a:r>
              <a:rPr lang="it-IT" sz="1800" kern="0" dirty="0">
                <a:solidFill>
                  <a:srgbClr val="00235A"/>
                </a:solidFill>
                <a:latin typeface="Arial"/>
              </a:rPr>
              <a:t>, relativamente a prodotti e servizi funzionali al raggiungimento degli obiettivi dell’EC; </a:t>
            </a: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1800" kern="0" dirty="0">
                <a:solidFill>
                  <a:srgbClr val="00235A"/>
                </a:solidFill>
                <a:latin typeface="Arial"/>
              </a:rPr>
              <a:t>sostenere la realizzazione di </a:t>
            </a:r>
            <a:r>
              <a:rPr lang="it-IT" sz="1800" b="1" kern="0" dirty="0">
                <a:solidFill>
                  <a:srgbClr val="7030A0"/>
                </a:solidFill>
                <a:latin typeface="Arial"/>
              </a:rPr>
              <a:t>infrastrutture, attrezzature e tecnologie </a:t>
            </a:r>
            <a:r>
              <a:rPr lang="it-IT" sz="1800" kern="0" dirty="0">
                <a:solidFill>
                  <a:srgbClr val="00235A"/>
                </a:solidFill>
                <a:latin typeface="Arial"/>
              </a:rPr>
              <a:t>adeguate per lo sviluppo dell’EC, con particolare in riferimento ai settori edilizio, delle infrastrutture e dei trasporti; </a:t>
            </a: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1800" b="1" kern="0" dirty="0">
                <a:solidFill>
                  <a:srgbClr val="42A09C"/>
                </a:solidFill>
                <a:latin typeface="Arial"/>
              </a:rPr>
              <a:t>Informare e sensibilizzare gli utilizzatori, le stazioni appaltanti e i consumatori finali dei prodotti </a:t>
            </a:r>
            <a:r>
              <a:rPr lang="it-IT" sz="1800" kern="0" dirty="0">
                <a:solidFill>
                  <a:srgbClr val="00235A"/>
                </a:solidFill>
                <a:latin typeface="Arial"/>
              </a:rPr>
              <a:t>sulla qualità e sulle possibili applicazioni dei materiali riciclati. </a:t>
            </a:r>
          </a:p>
          <a:p>
            <a:endParaRPr lang="it-IT" dirty="0"/>
          </a:p>
        </p:txBody>
      </p:sp>
    </p:spTree>
    <p:extLst>
      <p:ext uri="{BB962C8B-B14F-4D97-AF65-F5344CB8AC3E}">
        <p14:creationId xmlns:p14="http://schemas.microsoft.com/office/powerpoint/2010/main" val="174595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
            <a:ext cx="10515600" cy="1063689"/>
          </a:xfrm>
        </p:spPr>
        <p:txBody>
          <a:bodyPr>
            <a:normAutofit/>
          </a:bodyPr>
          <a:lstStyle/>
          <a:p>
            <a:pPr algn="ctr"/>
            <a:r>
              <a:rPr lang="it-IT" sz="2800" b="1" dirty="0">
                <a:solidFill>
                  <a:srgbClr val="FF0000"/>
                </a:solidFill>
                <a:ea typeface="+mn-ea"/>
                <a:cs typeface="+mn-cs"/>
              </a:rPr>
              <a:t>Azioni di intervento </a:t>
            </a:r>
            <a:r>
              <a:rPr lang="it-IT" sz="2800" b="1" dirty="0" smtClean="0">
                <a:solidFill>
                  <a:srgbClr val="FF0000"/>
                </a:solidFill>
                <a:ea typeface="+mn-ea"/>
                <a:cs typeface="+mn-cs"/>
              </a:rPr>
              <a:t>proposte su </a:t>
            </a:r>
            <a:r>
              <a:rPr lang="it-IT" sz="2800" b="1" dirty="0">
                <a:solidFill>
                  <a:srgbClr val="FF0000"/>
                </a:solidFill>
                <a:ea typeface="+mn-ea"/>
                <a:cs typeface="+mn-cs"/>
              </a:rPr>
              <a:t>modalità di consumo e produzione</a:t>
            </a:r>
          </a:p>
        </p:txBody>
      </p:sp>
      <p:sp>
        <p:nvSpPr>
          <p:cNvPr id="3" name="Segnaposto contenuto 2"/>
          <p:cNvSpPr>
            <a:spLocks noGrp="1"/>
          </p:cNvSpPr>
          <p:nvPr>
            <p:ph idx="1"/>
          </p:nvPr>
        </p:nvSpPr>
        <p:spPr>
          <a:xfrm>
            <a:off x="838200" y="989045"/>
            <a:ext cx="10515600" cy="5719665"/>
          </a:xfrm>
        </p:spPr>
        <p:txBody>
          <a:bodyPr>
            <a:normAutofit fontScale="92500" lnSpcReduction="10000"/>
          </a:bodyPr>
          <a:lstStyle/>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200" b="1" kern="0" dirty="0">
                <a:solidFill>
                  <a:srgbClr val="00235A"/>
                </a:solidFill>
                <a:latin typeface="Arial"/>
              </a:rPr>
              <a:t>coinvolgimento attivo dei cittadini, delle scuole e di altri segmenti particolari della società in azioni formative e dimostrative</a:t>
            </a:r>
            <a:r>
              <a:rPr lang="it-IT" sz="2200" kern="0" dirty="0">
                <a:solidFill>
                  <a:srgbClr val="00235A"/>
                </a:solidFill>
                <a:latin typeface="Arial"/>
              </a:rPr>
              <a:t>, come operazioni di pulizia straordinaria e bonifica dei territori (in particolare campagne e spiagge), laboratori di riciclo e riuso, iniziative di scambio e baratto; sistemi di deposito e rimborso per prodotti a fine vita</a:t>
            </a:r>
          </a:p>
          <a:p>
            <a:pPr marL="190500" lvl="0" indent="-190500"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200" b="1" kern="0" dirty="0">
                <a:solidFill>
                  <a:srgbClr val="00235A"/>
                </a:solidFill>
                <a:latin typeface="Arial"/>
              </a:rPr>
              <a:t>promozione e diffusione di sistemi alternativi di approvvigionamento </a:t>
            </a:r>
            <a:r>
              <a:rPr lang="it-IT" sz="2200" kern="0" dirty="0">
                <a:solidFill>
                  <a:srgbClr val="00235A"/>
                </a:solidFill>
                <a:latin typeface="Arial"/>
              </a:rPr>
              <a:t>di beni e di </a:t>
            </a:r>
            <a:r>
              <a:rPr lang="it-IT" sz="2200" b="1" kern="0" dirty="0">
                <a:solidFill>
                  <a:srgbClr val="00235A"/>
                </a:solidFill>
                <a:latin typeface="Arial"/>
              </a:rPr>
              <a:t>conferimento di rifiuti riciclabili </a:t>
            </a:r>
            <a:r>
              <a:rPr lang="it-IT" sz="2200" kern="0" dirty="0">
                <a:solidFill>
                  <a:srgbClr val="00235A"/>
                </a:solidFill>
                <a:latin typeface="Arial"/>
              </a:rPr>
              <a:t>che vedano il diretto coinvolgimento dei cittadini</a:t>
            </a:r>
          </a:p>
          <a:p>
            <a:pPr marL="190500" lvl="0" indent="-190500"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200" b="1" kern="0" dirty="0">
                <a:solidFill>
                  <a:srgbClr val="00235A"/>
                </a:solidFill>
                <a:latin typeface="Arial"/>
              </a:rPr>
              <a:t>disincentivazione</a:t>
            </a:r>
            <a:r>
              <a:rPr lang="it-IT" sz="2200" kern="0" dirty="0">
                <a:solidFill>
                  <a:srgbClr val="00235A"/>
                </a:solidFill>
                <a:latin typeface="Arial"/>
              </a:rPr>
              <a:t> di comportamenti scorretti e/o scarsamente sostenibili</a:t>
            </a:r>
          </a:p>
          <a:p>
            <a:pPr marL="190500" lvl="0" indent="-190500"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200" b="1" kern="0" dirty="0">
                <a:solidFill>
                  <a:srgbClr val="00235A"/>
                </a:solidFill>
                <a:latin typeface="Arial"/>
              </a:rPr>
              <a:t>sostegno allo sviluppo tecnologico </a:t>
            </a:r>
            <a:r>
              <a:rPr lang="it-IT" sz="2200" kern="0" dirty="0">
                <a:solidFill>
                  <a:srgbClr val="00235A"/>
                </a:solidFill>
                <a:latin typeface="Arial"/>
              </a:rPr>
              <a:t>abbassando </a:t>
            </a:r>
            <a:r>
              <a:rPr lang="it-IT" sz="2200" b="1" kern="0" dirty="0">
                <a:solidFill>
                  <a:srgbClr val="00235A"/>
                </a:solidFill>
                <a:latin typeface="Arial"/>
              </a:rPr>
              <a:t>i costi di produzione </a:t>
            </a:r>
            <a:r>
              <a:rPr lang="it-IT" sz="2200" kern="0" dirty="0">
                <a:solidFill>
                  <a:srgbClr val="00235A"/>
                </a:solidFill>
                <a:latin typeface="Arial"/>
              </a:rPr>
              <a:t>e aumentando la </a:t>
            </a:r>
            <a:r>
              <a:rPr lang="it-IT" sz="2200" b="1" kern="0" dirty="0">
                <a:solidFill>
                  <a:srgbClr val="00235A"/>
                </a:solidFill>
                <a:latin typeface="Arial"/>
              </a:rPr>
              <a:t>qualità dei prodotti</a:t>
            </a:r>
            <a:r>
              <a:rPr lang="it-IT" sz="2200" kern="0" dirty="0">
                <a:solidFill>
                  <a:srgbClr val="00235A"/>
                </a:solidFill>
                <a:latin typeface="Arial"/>
              </a:rPr>
              <a:t>; previsione di </a:t>
            </a:r>
            <a:r>
              <a:rPr lang="it-IT" sz="2200" b="1" kern="0" dirty="0">
                <a:solidFill>
                  <a:srgbClr val="00235A"/>
                </a:solidFill>
                <a:latin typeface="Arial"/>
              </a:rPr>
              <a:t>sgravi fiscali</a:t>
            </a:r>
          </a:p>
          <a:p>
            <a:pPr marL="190500" lvl="0" indent="-190500"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200" b="1" kern="0" dirty="0">
                <a:solidFill>
                  <a:srgbClr val="00235A"/>
                </a:solidFill>
                <a:latin typeface="Arial"/>
              </a:rPr>
              <a:t> </a:t>
            </a:r>
            <a:r>
              <a:rPr lang="it-IT" sz="2200" kern="0" dirty="0">
                <a:solidFill>
                  <a:srgbClr val="00235A"/>
                </a:solidFill>
                <a:latin typeface="Arial"/>
              </a:rPr>
              <a:t>incentivazione della </a:t>
            </a:r>
            <a:r>
              <a:rPr lang="it-IT" sz="2200" b="1" kern="0" dirty="0">
                <a:solidFill>
                  <a:srgbClr val="00235A"/>
                </a:solidFill>
                <a:latin typeface="Arial"/>
              </a:rPr>
              <a:t>filiera corta e GAS </a:t>
            </a:r>
            <a:r>
              <a:rPr lang="it-IT" sz="2200" kern="0" dirty="0">
                <a:solidFill>
                  <a:srgbClr val="00235A"/>
                </a:solidFill>
                <a:latin typeface="Arial"/>
              </a:rPr>
              <a:t>e dei prodotti con minor impatto ambientale </a:t>
            </a:r>
          </a:p>
          <a:p>
            <a:pPr marL="190500" lvl="0" indent="-190500"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200" b="1" kern="0" dirty="0">
                <a:solidFill>
                  <a:srgbClr val="00235A"/>
                </a:solidFill>
                <a:latin typeface="Arial"/>
              </a:rPr>
              <a:t>Standardizzazione</a:t>
            </a:r>
            <a:r>
              <a:rPr lang="it-IT" sz="2200" kern="0" dirty="0">
                <a:solidFill>
                  <a:srgbClr val="00235A"/>
                </a:solidFill>
                <a:latin typeface="Arial"/>
              </a:rPr>
              <a:t>: tracciabilità e sostenibilità individuabili da </a:t>
            </a:r>
            <a:r>
              <a:rPr lang="it-IT" sz="2200" b="1" kern="0" dirty="0">
                <a:solidFill>
                  <a:srgbClr val="00235A"/>
                </a:solidFill>
                <a:latin typeface="Arial"/>
              </a:rPr>
              <a:t>marchi ed etichette</a:t>
            </a: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200" b="1" kern="0" dirty="0">
                <a:solidFill>
                  <a:srgbClr val="00235A"/>
                </a:solidFill>
                <a:latin typeface="Arial"/>
              </a:rPr>
              <a:t>Sensibilizzazione</a:t>
            </a:r>
            <a:r>
              <a:rPr lang="it-IT" sz="2200" kern="0" dirty="0">
                <a:solidFill>
                  <a:srgbClr val="00235A"/>
                </a:solidFill>
                <a:latin typeface="Arial"/>
              </a:rPr>
              <a:t>: educazione ambientale e consumo sostenibile, attraverso sistemi pubblici che garantiscano standard di qualità minimi, con diffusione di buone pratiche per comportamenti maggiormente sostenibili in ottica di economia circolare (centri per il riuso, raccolta rifiuti porta a porta, tariffazione puntuale). </a:t>
            </a: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200" b="1" kern="0" dirty="0">
                <a:solidFill>
                  <a:srgbClr val="00235A"/>
                </a:solidFill>
                <a:latin typeface="Arial"/>
              </a:rPr>
              <a:t>collaborazione con la distribuzione organizzata all’interno dei punti vendita</a:t>
            </a:r>
            <a:r>
              <a:rPr lang="it-IT" sz="2200" kern="0" dirty="0">
                <a:solidFill>
                  <a:srgbClr val="00235A"/>
                </a:solidFill>
                <a:latin typeface="Arial"/>
              </a:rPr>
              <a:t>, che rappresentano luoghi privilegiati dove diffondere le buone pratiche</a:t>
            </a:r>
          </a:p>
          <a:p>
            <a:pPr marL="190500" lvl="0" indent="-190500" algn="just" eaLnBrk="0" fontAlgn="base" hangingPunct="0">
              <a:lnSpc>
                <a:spcPct val="100000"/>
              </a:lnSpc>
              <a:spcBef>
                <a:spcPct val="20000"/>
              </a:spcBef>
              <a:spcAft>
                <a:spcPct val="0"/>
              </a:spcAft>
              <a:buClr>
                <a:srgbClr val="FF9900"/>
              </a:buClr>
              <a:buSzPct val="75000"/>
              <a:buFont typeface="Wingdings" panose="05000000000000000000" pitchFamily="2" charset="2"/>
              <a:buChar char="n"/>
            </a:pPr>
            <a:r>
              <a:rPr lang="it-IT" sz="2200" b="1" kern="0" dirty="0">
                <a:solidFill>
                  <a:srgbClr val="00235A"/>
                </a:solidFill>
                <a:latin typeface="Arial"/>
              </a:rPr>
              <a:t>Consapevolezza</a:t>
            </a:r>
            <a:r>
              <a:rPr lang="it-IT" sz="2200" kern="0" dirty="0">
                <a:solidFill>
                  <a:srgbClr val="00235A"/>
                </a:solidFill>
                <a:latin typeface="Arial"/>
              </a:rPr>
              <a:t>: confrontabilità dei costi ambientali a favore di un’eco-concorrenza.</a:t>
            </a:r>
          </a:p>
          <a:p>
            <a:endParaRPr lang="it-IT" dirty="0"/>
          </a:p>
        </p:txBody>
      </p:sp>
    </p:spTree>
    <p:extLst>
      <p:ext uri="{BB962C8B-B14F-4D97-AF65-F5344CB8AC3E}">
        <p14:creationId xmlns:p14="http://schemas.microsoft.com/office/powerpoint/2010/main" val="65732371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TotalTime>
  <Words>4113</Words>
  <Application>Microsoft Office PowerPoint</Application>
  <PresentationFormat>Widescreen</PresentationFormat>
  <Paragraphs>338</Paragraphs>
  <Slides>28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28</vt:i4>
      </vt:variant>
    </vt:vector>
  </HeadingPairs>
  <TitlesOfParts>
    <vt:vector size="34" baseType="lpstr">
      <vt:lpstr>Arial</vt:lpstr>
      <vt:lpstr>Calibri</vt:lpstr>
      <vt:lpstr>Calibri Light</vt:lpstr>
      <vt:lpstr>Times New Roman</vt:lpstr>
      <vt:lpstr>Wingdings</vt:lpstr>
      <vt:lpstr>Tema di Office</vt:lpstr>
      <vt:lpstr>Presentazione standard di PowerPoint</vt:lpstr>
      <vt:lpstr> Temi dell’intervento</vt:lpstr>
      <vt:lpstr>Il Regional Team per il Programma nazionale di Riforma (Re.Te. PNR)</vt:lpstr>
      <vt:lpstr>Il contributo delle Regioni al Programma nazionale di riforma (PNR)</vt:lpstr>
      <vt:lpstr>Presentazione standard di PowerPoint</vt:lpstr>
      <vt:lpstr>Il contributo regionale alla consultazione pubblica del MATTM «Verso un modello di economia circolare per l’Italia”</vt:lpstr>
      <vt:lpstr>Iniziative strategiche regionali</vt:lpstr>
      <vt:lpstr>Posizione della Conferenza delle Regioni sul Documento strategico nazionale sull’economia circolare.</vt:lpstr>
      <vt:lpstr>Azioni di intervento proposte su modalità di consumo e produzione</vt:lpstr>
      <vt:lpstr>Valore aggiunto del contributo delle Regioni al PNR l’Agenda 2030 per lo sviluppo sostenibile</vt:lpstr>
      <vt:lpstr>L’economia circolare nel contributo delle Regioni al PNR </vt:lpstr>
      <vt:lpstr>Presentazione standard di PowerPoint</vt:lpstr>
      <vt:lpstr>Presentazione standard di PowerPoint</vt:lpstr>
      <vt:lpstr>    Uso efficiente delle Risorse (materiali, acqua, energia)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Mariella Bucciarelli</dc:creator>
  <cp:lastModifiedBy>Francesco</cp:lastModifiedBy>
  <cp:revision>33</cp:revision>
  <cp:lastPrinted>2018-07-18T10:04:24Z</cp:lastPrinted>
  <dcterms:created xsi:type="dcterms:W3CDTF">2018-06-21T11:02:23Z</dcterms:created>
  <dcterms:modified xsi:type="dcterms:W3CDTF">2018-07-19T07:15:49Z</dcterms:modified>
</cp:coreProperties>
</file>